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Lato Bold" charset="1" panose="020F0502020204030203"/>
      <p:regular r:id="rId27"/>
    </p:embeddedFont>
    <p:embeddedFont>
      <p:font typeface="Lato" charset="1" panose="020F0502020204030203"/>
      <p:regular r:id="rId28"/>
    </p:embeddedFont>
    <p:embeddedFont>
      <p:font typeface="Lato Bold Italics" charset="1" panose="020F05020202040302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63349" y="1496288"/>
            <a:ext cx="7057356" cy="7294425"/>
          </a:xfrm>
          <a:custGeom>
            <a:avLst/>
            <a:gdLst/>
            <a:ahLst/>
            <a:cxnLst/>
            <a:rect r="r" b="b" t="t" l="l"/>
            <a:pathLst>
              <a:path h="7294425" w="7057356">
                <a:moveTo>
                  <a:pt x="0" y="0"/>
                </a:moveTo>
                <a:lnTo>
                  <a:pt x="7057356" y="0"/>
                </a:lnTo>
                <a:lnTo>
                  <a:pt x="7057356" y="7294424"/>
                </a:lnTo>
                <a:lnTo>
                  <a:pt x="0" y="7294424"/>
                </a:lnTo>
                <a:lnTo>
                  <a:pt x="0" y="0"/>
                </a:lnTo>
                <a:close/>
              </a:path>
            </a:pathLst>
          </a:custGeom>
          <a:blipFill>
            <a:blip r:embed="rId3"/>
            <a:stretch>
              <a:fillRect l="0" t="0" r="0" b="0"/>
            </a:stretch>
          </a:blipFill>
        </p:spPr>
      </p:sp>
      <p:sp>
        <p:nvSpPr>
          <p:cNvPr name="Freeform 4" id="4"/>
          <p:cNvSpPr/>
          <p:nvPr/>
        </p:nvSpPr>
        <p:spPr>
          <a:xfrm flipH="false" flipV="false" rot="0">
            <a:off x="9448171" y="2123431"/>
            <a:ext cx="6753855" cy="2152791"/>
          </a:xfrm>
          <a:custGeom>
            <a:avLst/>
            <a:gdLst/>
            <a:ahLst/>
            <a:cxnLst/>
            <a:rect r="r" b="b" t="t" l="l"/>
            <a:pathLst>
              <a:path h="2152791" w="6753855">
                <a:moveTo>
                  <a:pt x="0" y="0"/>
                </a:moveTo>
                <a:lnTo>
                  <a:pt x="6753856" y="0"/>
                </a:lnTo>
                <a:lnTo>
                  <a:pt x="6753856" y="2152791"/>
                </a:lnTo>
                <a:lnTo>
                  <a:pt x="0" y="2152791"/>
                </a:lnTo>
                <a:lnTo>
                  <a:pt x="0" y="0"/>
                </a:lnTo>
                <a:close/>
              </a:path>
            </a:pathLst>
          </a:custGeom>
          <a:blipFill>
            <a:blip r:embed="rId4"/>
            <a:stretch>
              <a:fillRect l="0" t="0" r="0" b="0"/>
            </a:stretch>
          </a:blipFill>
        </p:spPr>
      </p:sp>
      <p:sp>
        <p:nvSpPr>
          <p:cNvPr name="TextBox 5" id="5"/>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10</a:t>
            </a:r>
          </a:p>
        </p:txBody>
      </p:sp>
      <p:sp>
        <p:nvSpPr>
          <p:cNvPr name="TextBox 6" id="6"/>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Mã giả thuật toán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11</a:t>
            </a:r>
          </a:p>
        </p:txBody>
      </p:sp>
      <p:sp>
        <p:nvSpPr>
          <p:cNvPr name="TextBox 4" id="4"/>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Đánh giá ưu, nhược điểm</a:t>
            </a:r>
          </a:p>
        </p:txBody>
      </p:sp>
      <p:sp>
        <p:nvSpPr>
          <p:cNvPr name="TextBox 5" id="5"/>
          <p:cNvSpPr txBox="true"/>
          <p:nvPr/>
        </p:nvSpPr>
        <p:spPr>
          <a:xfrm rot="0">
            <a:off x="3115242" y="2689812"/>
            <a:ext cx="12099470" cy="4228802"/>
          </a:xfrm>
          <a:prstGeom prst="rect">
            <a:avLst/>
          </a:prstGeom>
        </p:spPr>
        <p:txBody>
          <a:bodyPr anchor="t" rtlCol="false" tIns="0" lIns="0" bIns="0" rIns="0">
            <a:spAutoFit/>
          </a:bodyPr>
          <a:lstStyle/>
          <a:p>
            <a:pPr algn="just">
              <a:lnSpc>
                <a:spcPts val="3763"/>
              </a:lnSpc>
              <a:spcBef>
                <a:spcPct val="0"/>
              </a:spcBef>
            </a:pPr>
            <a:r>
              <a:rPr lang="en-US" sz="3135">
                <a:solidFill>
                  <a:srgbClr val="000000"/>
                </a:solidFill>
                <a:latin typeface="Lato"/>
                <a:ea typeface="Lato"/>
                <a:cs typeface="Lato"/>
                <a:sym typeface="Lato"/>
              </a:rPr>
              <a:t>• </a:t>
            </a:r>
            <a:r>
              <a:rPr lang="en-US" b="true" sz="3135">
                <a:solidFill>
                  <a:srgbClr val="000000"/>
                </a:solidFill>
                <a:latin typeface="Lato Bold"/>
                <a:ea typeface="Lato Bold"/>
                <a:cs typeface="Lato Bold"/>
                <a:sym typeface="Lato Bold"/>
              </a:rPr>
              <a:t>Thoát khỏi bẫy cục bộ: </a:t>
            </a:r>
            <a:r>
              <a:rPr lang="en-US" sz="3135">
                <a:solidFill>
                  <a:srgbClr val="000000"/>
                </a:solidFill>
                <a:latin typeface="Lato"/>
                <a:ea typeface="Lato"/>
                <a:cs typeface="Lato"/>
                <a:sym typeface="Lato"/>
              </a:rPr>
              <a:t>Nhờ cơ chế của ong trinh sát (Scout Bees) sinh nghiệm ngẫu nhiên khi bị kẹt, ABC có khả năng tìm kiếm toàn cục tốt hơn so với các thuật toán gradient truyền thống.</a:t>
            </a:r>
          </a:p>
          <a:p>
            <a:pPr algn="just">
              <a:lnSpc>
                <a:spcPts val="3763"/>
              </a:lnSpc>
              <a:spcBef>
                <a:spcPct val="0"/>
              </a:spcBef>
            </a:pPr>
            <a:r>
              <a:rPr lang="en-US" sz="3135">
                <a:solidFill>
                  <a:srgbClr val="000000"/>
                </a:solidFill>
                <a:latin typeface="Lato"/>
                <a:ea typeface="Lato"/>
                <a:cs typeface="Lato"/>
                <a:sym typeface="Lato"/>
              </a:rPr>
              <a:t>• </a:t>
            </a:r>
            <a:r>
              <a:rPr lang="en-US" b="true" sz="3135">
                <a:solidFill>
                  <a:srgbClr val="000000"/>
                </a:solidFill>
                <a:latin typeface="Lato Bold"/>
                <a:ea typeface="Lato Bold"/>
                <a:cs typeface="Lato Bold"/>
                <a:sym typeface="Lato Bold"/>
              </a:rPr>
              <a:t>Đơn giản và linh hoạt: </a:t>
            </a:r>
            <a:r>
              <a:rPr lang="en-US" sz="3135">
                <a:solidFill>
                  <a:srgbClr val="000000"/>
                </a:solidFill>
                <a:latin typeface="Lato"/>
                <a:ea typeface="Lato"/>
                <a:cs typeface="Lato"/>
                <a:sym typeface="Lato"/>
              </a:rPr>
              <a:t>Thuật toán sử dụng ít tham số điều khiển (chủ yếu là SN , limit, M axCycle), dễ dàng cài đặt và áp dụng cho nhiều loại bài toán khác nhau.</a:t>
            </a:r>
          </a:p>
          <a:p>
            <a:pPr algn="just">
              <a:lnSpc>
                <a:spcPts val="3763"/>
              </a:lnSpc>
              <a:spcBef>
                <a:spcPct val="0"/>
              </a:spcBef>
            </a:pPr>
            <a:r>
              <a:rPr lang="en-US" sz="3135">
                <a:solidFill>
                  <a:srgbClr val="000000"/>
                </a:solidFill>
                <a:latin typeface="Lato"/>
                <a:ea typeface="Lato"/>
                <a:cs typeface="Lato"/>
                <a:sym typeface="Lato"/>
              </a:rPr>
              <a:t>• </a:t>
            </a:r>
            <a:r>
              <a:rPr lang="en-US" b="true" sz="3135">
                <a:solidFill>
                  <a:srgbClr val="000000"/>
                </a:solidFill>
                <a:latin typeface="Lato Bold"/>
                <a:ea typeface="Lato Bold"/>
                <a:cs typeface="Lato Bold"/>
                <a:sym typeface="Lato Bold"/>
              </a:rPr>
              <a:t>Cân bằng tốt: </a:t>
            </a:r>
            <a:r>
              <a:rPr lang="en-US" sz="3135">
                <a:solidFill>
                  <a:srgbClr val="000000"/>
                </a:solidFill>
                <a:latin typeface="Lato"/>
                <a:ea typeface="Lato"/>
                <a:cs typeface="Lato"/>
                <a:sym typeface="Lato"/>
              </a:rPr>
              <a:t>Cơ chế phân chia nhiệm vụ giữa ong thợ (khai thác) và ong trinh sát giúp cân bằng giữa việc hội tụ nhanh và duy trì sự đa dạng của quần thể.</a:t>
            </a:r>
          </a:p>
        </p:txBody>
      </p:sp>
      <p:sp>
        <p:nvSpPr>
          <p:cNvPr name="TextBox 6" id="6"/>
          <p:cNvSpPr txBox="true"/>
          <p:nvPr/>
        </p:nvSpPr>
        <p:spPr>
          <a:xfrm rot="0">
            <a:off x="3115242" y="1865077"/>
            <a:ext cx="12646655" cy="572095"/>
          </a:xfrm>
          <a:prstGeom prst="rect">
            <a:avLst/>
          </a:prstGeom>
        </p:spPr>
        <p:txBody>
          <a:bodyPr anchor="t" rtlCol="false" tIns="0" lIns="0" bIns="0" rIns="0">
            <a:spAutoFit/>
          </a:bodyPr>
          <a:lstStyle/>
          <a:p>
            <a:pPr algn="just">
              <a:lnSpc>
                <a:spcPts val="4438"/>
              </a:lnSpc>
              <a:spcBef>
                <a:spcPct val="0"/>
              </a:spcBef>
            </a:pPr>
            <a:r>
              <a:rPr lang="en-US" sz="3698">
                <a:solidFill>
                  <a:srgbClr val="000000"/>
                </a:solidFill>
                <a:latin typeface="Lato"/>
                <a:ea typeface="Lato"/>
                <a:cs typeface="Lato"/>
                <a:sym typeface="Lato"/>
              </a:rPr>
              <a:t>Ưu điểm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12</a:t>
            </a:r>
          </a:p>
        </p:txBody>
      </p:sp>
      <p:sp>
        <p:nvSpPr>
          <p:cNvPr name="TextBox 4" id="4"/>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Đánh giá ưu, nhược điểm</a:t>
            </a:r>
          </a:p>
        </p:txBody>
      </p:sp>
      <p:sp>
        <p:nvSpPr>
          <p:cNvPr name="TextBox 5" id="5"/>
          <p:cNvSpPr txBox="true"/>
          <p:nvPr/>
        </p:nvSpPr>
        <p:spPr>
          <a:xfrm rot="0">
            <a:off x="3115242" y="2669914"/>
            <a:ext cx="12099470" cy="5166420"/>
          </a:xfrm>
          <a:prstGeom prst="rect">
            <a:avLst/>
          </a:prstGeom>
        </p:spPr>
        <p:txBody>
          <a:bodyPr anchor="t" rtlCol="false" tIns="0" lIns="0" bIns="0" rIns="0">
            <a:spAutoFit/>
          </a:bodyPr>
          <a:lstStyle/>
          <a:p>
            <a:pPr algn="just">
              <a:lnSpc>
                <a:spcPts val="3763"/>
              </a:lnSpc>
              <a:spcBef>
                <a:spcPct val="0"/>
              </a:spcBef>
            </a:pPr>
            <a:r>
              <a:rPr lang="en-US" sz="3135">
                <a:solidFill>
                  <a:srgbClr val="000000"/>
                </a:solidFill>
                <a:latin typeface="Lato"/>
                <a:ea typeface="Lato"/>
                <a:cs typeface="Lato"/>
                <a:sym typeface="Lato"/>
              </a:rPr>
              <a:t>• </a:t>
            </a:r>
            <a:r>
              <a:rPr lang="en-US" b="true" sz="3135">
                <a:solidFill>
                  <a:srgbClr val="000000"/>
                </a:solidFill>
                <a:latin typeface="Lato Bold"/>
                <a:ea typeface="Lato Bold"/>
                <a:cs typeface="Lato Bold"/>
                <a:sym typeface="Lato Bold"/>
              </a:rPr>
              <a:t>Tốc độ hội tụ chậm</a:t>
            </a:r>
            <a:r>
              <a:rPr lang="en-US" sz="3135">
                <a:solidFill>
                  <a:srgbClr val="000000"/>
                </a:solidFill>
                <a:latin typeface="Lato"/>
                <a:ea typeface="Lato"/>
                <a:cs typeface="Lato"/>
                <a:sym typeface="Lato"/>
              </a:rPr>
              <a:t>: </a:t>
            </a:r>
            <a:r>
              <a:rPr lang="en-US" sz="3135">
                <a:solidFill>
                  <a:srgbClr val="000000"/>
                </a:solidFill>
                <a:latin typeface="Lato"/>
                <a:ea typeface="Lato"/>
                <a:cs typeface="Lato"/>
                <a:sym typeface="Lato"/>
              </a:rPr>
              <a:t>Do</a:t>
            </a:r>
            <a:r>
              <a:rPr lang="en-US" sz="3135">
                <a:solidFill>
                  <a:srgbClr val="000000"/>
                </a:solidFill>
                <a:latin typeface="Lato"/>
                <a:ea typeface="Lato"/>
                <a:cs typeface="Lato"/>
                <a:sym typeface="Lato"/>
              </a:rPr>
              <a:t> bản chất ngẫu nhiên trong công thức sinh nghiệm mới, ABC có thể hội tụ chậm hơn so với các thuật toán có hướng dẫ</a:t>
            </a:r>
            <a:r>
              <a:rPr lang="en-US" sz="3135">
                <a:solidFill>
                  <a:srgbClr val="000000"/>
                </a:solidFill>
                <a:latin typeface="Lato"/>
                <a:ea typeface="Lato"/>
                <a:cs typeface="Lato"/>
                <a:sym typeface="Lato"/>
              </a:rPr>
              <a:t>n </a:t>
            </a:r>
            <a:r>
              <a:rPr lang="en-US" sz="3135">
                <a:solidFill>
                  <a:srgbClr val="000000"/>
                </a:solidFill>
                <a:latin typeface="Lato"/>
                <a:ea typeface="Lato"/>
                <a:cs typeface="Lato"/>
                <a:sym typeface="Lato"/>
              </a:rPr>
              <a:t>mạ</a:t>
            </a:r>
            <a:r>
              <a:rPr lang="en-US" sz="3135">
                <a:solidFill>
                  <a:srgbClr val="000000"/>
                </a:solidFill>
                <a:latin typeface="Lato"/>
                <a:ea typeface="Lato"/>
                <a:cs typeface="Lato"/>
                <a:sym typeface="Lato"/>
              </a:rPr>
              <a:t>n</a:t>
            </a:r>
            <a:r>
              <a:rPr lang="en-US" sz="3135">
                <a:solidFill>
                  <a:srgbClr val="000000"/>
                </a:solidFill>
                <a:latin typeface="Lato"/>
                <a:ea typeface="Lato"/>
                <a:cs typeface="Lato"/>
                <a:sym typeface="Lato"/>
              </a:rPr>
              <a:t>h</a:t>
            </a:r>
            <a:r>
              <a:rPr lang="en-US" sz="3135">
                <a:solidFill>
                  <a:srgbClr val="000000"/>
                </a:solidFill>
                <a:latin typeface="Lato"/>
                <a:ea typeface="Lato"/>
                <a:cs typeface="Lato"/>
                <a:sym typeface="Lato"/>
              </a:rPr>
              <a:t> nh</a:t>
            </a:r>
            <a:r>
              <a:rPr lang="en-US" sz="3135">
                <a:solidFill>
                  <a:srgbClr val="000000"/>
                </a:solidFill>
                <a:latin typeface="Lato"/>
                <a:ea typeface="Lato"/>
                <a:cs typeface="Lato"/>
                <a:sym typeface="Lato"/>
              </a:rPr>
              <a:t>ư</a:t>
            </a:r>
            <a:r>
              <a:rPr lang="en-US" sz="3135">
                <a:solidFill>
                  <a:srgbClr val="000000"/>
                </a:solidFill>
                <a:latin typeface="Lato"/>
                <a:ea typeface="Lato"/>
                <a:cs typeface="Lato"/>
                <a:sym typeface="Lato"/>
              </a:rPr>
              <a:t> </a:t>
            </a:r>
            <a:r>
              <a:rPr lang="en-US" sz="3135">
                <a:solidFill>
                  <a:srgbClr val="000000"/>
                </a:solidFill>
                <a:latin typeface="Lato"/>
                <a:ea typeface="Lato"/>
                <a:cs typeface="Lato"/>
                <a:sym typeface="Lato"/>
              </a:rPr>
              <a:t>PSO</a:t>
            </a:r>
            <a:r>
              <a:rPr lang="en-US" sz="3135">
                <a:solidFill>
                  <a:srgbClr val="000000"/>
                </a:solidFill>
                <a:latin typeface="Lato"/>
                <a:ea typeface="Lato"/>
                <a:cs typeface="Lato"/>
                <a:sym typeface="Lato"/>
              </a:rPr>
              <a:t> </a:t>
            </a:r>
            <a:r>
              <a:rPr lang="en-US" sz="3135">
                <a:solidFill>
                  <a:srgbClr val="000000"/>
                </a:solidFill>
                <a:latin typeface="Lato"/>
                <a:ea typeface="Lato"/>
                <a:cs typeface="Lato"/>
                <a:sym typeface="Lato"/>
              </a:rPr>
              <a:t>(Particle Swarm Optimization) ở giai đoạn cuối.</a:t>
            </a:r>
          </a:p>
          <a:p>
            <a:pPr algn="just">
              <a:lnSpc>
                <a:spcPts val="3763"/>
              </a:lnSpc>
              <a:spcBef>
                <a:spcPct val="0"/>
              </a:spcBef>
            </a:pPr>
            <a:r>
              <a:rPr lang="en-US" sz="3135">
                <a:solidFill>
                  <a:srgbClr val="000000"/>
                </a:solidFill>
                <a:latin typeface="Lato"/>
                <a:ea typeface="Lato"/>
                <a:cs typeface="Lato"/>
                <a:sym typeface="Lato"/>
              </a:rPr>
              <a:t>•</a:t>
            </a:r>
            <a:r>
              <a:rPr lang="en-US" b="true" sz="3135">
                <a:solidFill>
                  <a:srgbClr val="000000"/>
                </a:solidFill>
                <a:latin typeface="Lato Bold"/>
                <a:ea typeface="Lato Bold"/>
                <a:cs typeface="Lato Bold"/>
                <a:sym typeface="Lato Bold"/>
              </a:rPr>
              <a:t> Phụ thuộc tham số Limit</a:t>
            </a:r>
            <a:r>
              <a:rPr lang="en-US" sz="3135">
                <a:solidFill>
                  <a:srgbClr val="000000"/>
                </a:solidFill>
                <a:latin typeface="Lato"/>
                <a:ea typeface="Lato"/>
                <a:cs typeface="Lato"/>
                <a:sym typeface="Lato"/>
              </a:rPr>
              <a:t>: Việc chọn giá trị limit quá nhỏ sẽ biến thuật toán thành tìm kiếm ngẫu nhiên thuần túy (mất thông tin tốt), trong khi limit quá lớn sẽ khiến thuật toá</a:t>
            </a:r>
            <a:r>
              <a:rPr lang="en-US" sz="3135">
                <a:solidFill>
                  <a:srgbClr val="000000"/>
                </a:solidFill>
                <a:latin typeface="Lato"/>
                <a:ea typeface="Lato"/>
                <a:cs typeface="Lato"/>
                <a:sym typeface="Lato"/>
              </a:rPr>
              <a:t>n b</a:t>
            </a:r>
            <a:r>
              <a:rPr lang="en-US" sz="3135">
                <a:solidFill>
                  <a:srgbClr val="000000"/>
                </a:solidFill>
                <a:latin typeface="Lato"/>
                <a:ea typeface="Lato"/>
                <a:cs typeface="Lato"/>
                <a:sym typeface="Lato"/>
              </a:rPr>
              <a:t>ị</a:t>
            </a:r>
            <a:r>
              <a:rPr lang="en-US" sz="3135">
                <a:solidFill>
                  <a:srgbClr val="000000"/>
                </a:solidFill>
                <a:latin typeface="Lato"/>
                <a:ea typeface="Lato"/>
                <a:cs typeface="Lato"/>
                <a:sym typeface="Lato"/>
              </a:rPr>
              <a:t> </a:t>
            </a:r>
            <a:r>
              <a:rPr lang="en-US" sz="3135">
                <a:solidFill>
                  <a:srgbClr val="000000"/>
                </a:solidFill>
                <a:latin typeface="Lato"/>
                <a:ea typeface="Lato"/>
                <a:cs typeface="Lato"/>
                <a:sym typeface="Lato"/>
              </a:rPr>
              <a:t>kẹ</a:t>
            </a:r>
            <a:r>
              <a:rPr lang="en-US" sz="3135">
                <a:solidFill>
                  <a:srgbClr val="000000"/>
                </a:solidFill>
                <a:latin typeface="Lato"/>
                <a:ea typeface="Lato"/>
                <a:cs typeface="Lato"/>
                <a:sym typeface="Lato"/>
              </a:rPr>
              <a:t>t</a:t>
            </a:r>
            <a:r>
              <a:rPr lang="en-US" sz="3135">
                <a:solidFill>
                  <a:srgbClr val="000000"/>
                </a:solidFill>
                <a:latin typeface="Lato"/>
                <a:ea typeface="Lato"/>
                <a:cs typeface="Lato"/>
                <a:sym typeface="Lato"/>
              </a:rPr>
              <a:t> lâu </a:t>
            </a:r>
            <a:r>
              <a:rPr lang="en-US" sz="3135">
                <a:solidFill>
                  <a:srgbClr val="000000"/>
                </a:solidFill>
                <a:latin typeface="Lato"/>
                <a:ea typeface="Lato"/>
                <a:cs typeface="Lato"/>
                <a:sym typeface="Lato"/>
              </a:rPr>
              <a:t>t</a:t>
            </a:r>
            <a:r>
              <a:rPr lang="en-US" sz="3135">
                <a:solidFill>
                  <a:srgbClr val="000000"/>
                </a:solidFill>
                <a:latin typeface="Lato"/>
                <a:ea typeface="Lato"/>
                <a:cs typeface="Lato"/>
                <a:sym typeface="Lato"/>
              </a:rPr>
              <a:t>ại</a:t>
            </a:r>
            <a:r>
              <a:rPr lang="en-US" sz="3135">
                <a:solidFill>
                  <a:srgbClr val="000000"/>
                </a:solidFill>
                <a:latin typeface="Lato"/>
                <a:ea typeface="Lato"/>
                <a:cs typeface="Lato"/>
                <a:sym typeface="Lato"/>
              </a:rPr>
              <a:t> </a:t>
            </a:r>
            <a:r>
              <a:rPr lang="en-US" sz="3135">
                <a:solidFill>
                  <a:srgbClr val="000000"/>
                </a:solidFill>
                <a:latin typeface="Lato"/>
                <a:ea typeface="Lato"/>
                <a:cs typeface="Lato"/>
                <a:sym typeface="Lato"/>
              </a:rPr>
              <a:t>các điểm cực trị cục bộ.</a:t>
            </a:r>
          </a:p>
          <a:p>
            <a:pPr algn="just">
              <a:lnSpc>
                <a:spcPts val="3763"/>
              </a:lnSpc>
              <a:spcBef>
                <a:spcPct val="0"/>
              </a:spcBef>
            </a:pPr>
            <a:r>
              <a:rPr lang="en-US" sz="3135">
                <a:solidFill>
                  <a:srgbClr val="000000"/>
                </a:solidFill>
                <a:latin typeface="Lato"/>
                <a:ea typeface="Lato"/>
                <a:cs typeface="Lato"/>
                <a:sym typeface="Lato"/>
              </a:rPr>
              <a:t>• </a:t>
            </a:r>
            <a:r>
              <a:rPr lang="en-US" b="true" sz="3135">
                <a:solidFill>
                  <a:srgbClr val="000000"/>
                </a:solidFill>
                <a:latin typeface="Lato Bold"/>
                <a:ea typeface="Lato Bold"/>
                <a:cs typeface="Lato Bold"/>
                <a:sym typeface="Lato Bold"/>
              </a:rPr>
              <a:t>Hiệu suất giảm ở số chiều lớn</a:t>
            </a:r>
            <a:r>
              <a:rPr lang="en-US" sz="3135">
                <a:solidFill>
                  <a:srgbClr val="000000"/>
                </a:solidFill>
                <a:latin typeface="Lato"/>
                <a:ea typeface="Lato"/>
                <a:cs typeface="Lato"/>
                <a:sym typeface="Lato"/>
              </a:rPr>
              <a:t>: Như kết quả thực nghiệm cho thấy, khi số chiều tăng cao, không gian tìm kiếm mở rộng khiến khả năng tìm kiếm lân cận của ong thợ trở nên kém hiệu quả hơn.</a:t>
            </a:r>
          </a:p>
        </p:txBody>
      </p:sp>
      <p:sp>
        <p:nvSpPr>
          <p:cNvPr name="TextBox 6" id="6"/>
          <p:cNvSpPr txBox="true"/>
          <p:nvPr/>
        </p:nvSpPr>
        <p:spPr>
          <a:xfrm rot="0">
            <a:off x="3115242" y="1865077"/>
            <a:ext cx="12646655" cy="572095"/>
          </a:xfrm>
          <a:prstGeom prst="rect">
            <a:avLst/>
          </a:prstGeom>
        </p:spPr>
        <p:txBody>
          <a:bodyPr anchor="t" rtlCol="false" tIns="0" lIns="0" bIns="0" rIns="0">
            <a:spAutoFit/>
          </a:bodyPr>
          <a:lstStyle/>
          <a:p>
            <a:pPr algn="just">
              <a:lnSpc>
                <a:spcPts val="4438"/>
              </a:lnSpc>
              <a:spcBef>
                <a:spcPct val="0"/>
              </a:spcBef>
            </a:pPr>
            <a:r>
              <a:rPr lang="en-US" sz="3698">
                <a:solidFill>
                  <a:srgbClr val="000000"/>
                </a:solidFill>
                <a:latin typeface="Lato"/>
                <a:ea typeface="Lato"/>
                <a:cs typeface="Lato"/>
                <a:sym typeface="Lato"/>
              </a:rPr>
              <a:t>Nhược điểm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13</a:t>
            </a:r>
          </a:p>
        </p:txBody>
      </p:sp>
      <p:sp>
        <p:nvSpPr>
          <p:cNvPr name="TextBox 4" id="4"/>
          <p:cNvSpPr txBox="true"/>
          <p:nvPr/>
        </p:nvSpPr>
        <p:spPr>
          <a:xfrm rot="0">
            <a:off x="2798604" y="195644"/>
            <a:ext cx="11014882" cy="598884"/>
          </a:xfrm>
          <a:prstGeom prst="rect">
            <a:avLst/>
          </a:prstGeom>
        </p:spPr>
        <p:txBody>
          <a:bodyPr anchor="t" rtlCol="false" tIns="0" lIns="0" bIns="0" rIns="0">
            <a:spAutoFit/>
          </a:bodyPr>
          <a:lstStyle/>
          <a:p>
            <a:pPr algn="l" marL="850105" indent="-425053" lvl="1">
              <a:lnSpc>
                <a:spcPts val="4724"/>
              </a:lnSpc>
              <a:buAutoNum type="arabicPeriod" startAt="1"/>
            </a:pPr>
            <a:r>
              <a:rPr lang="en-US" b="true" sz="3937">
                <a:solidFill>
                  <a:srgbClr val="FFFFFF"/>
                </a:solidFill>
                <a:latin typeface="Lato Bold"/>
                <a:ea typeface="Lato Bold"/>
                <a:cs typeface="Lato Bold"/>
                <a:sym typeface="Lato Bold"/>
              </a:rPr>
              <a:t>Tìm hiểu các Thuật toán B</a:t>
            </a:r>
            <a:r>
              <a:rPr lang="en-US" b="true" sz="3937">
                <a:solidFill>
                  <a:srgbClr val="FFFFFF"/>
                </a:solidFill>
                <a:latin typeface="Lato Bold"/>
                <a:ea typeface="Lato Bold"/>
                <a:cs typeface="Lato Bold"/>
                <a:sym typeface="Lato Bold"/>
              </a:rPr>
              <a:t>iến thể</a:t>
            </a:r>
          </a:p>
        </p:txBody>
      </p:sp>
      <p:sp>
        <p:nvSpPr>
          <p:cNvPr name="TextBox 5" id="5"/>
          <p:cNvSpPr txBox="true"/>
          <p:nvPr/>
        </p:nvSpPr>
        <p:spPr>
          <a:xfrm rot="0">
            <a:off x="2959191" y="1477268"/>
            <a:ext cx="12369617" cy="7322939"/>
          </a:xfrm>
          <a:prstGeom prst="rect">
            <a:avLst/>
          </a:prstGeom>
        </p:spPr>
        <p:txBody>
          <a:bodyPr anchor="t" rtlCol="false" tIns="0" lIns="0" bIns="0" rIns="0">
            <a:spAutoFit/>
          </a:bodyPr>
          <a:lstStyle/>
          <a:p>
            <a:pPr algn="just">
              <a:lnSpc>
                <a:spcPts val="4433"/>
              </a:lnSpc>
            </a:pPr>
            <a:r>
              <a:rPr lang="en-US" sz="3694" b="true">
                <a:solidFill>
                  <a:srgbClr val="000000"/>
                </a:solidFill>
                <a:latin typeface="Lato Bold"/>
                <a:ea typeface="Lato Bold"/>
                <a:cs typeface="Lato Bold"/>
                <a:sym typeface="Lato Bold"/>
              </a:rPr>
              <a:t>Giới thiệu chung về c</a:t>
            </a:r>
            <a:r>
              <a:rPr lang="en-US" sz="3694" b="true">
                <a:solidFill>
                  <a:srgbClr val="000000"/>
                </a:solidFill>
                <a:latin typeface="Lato Bold"/>
                <a:ea typeface="Lato Bold"/>
                <a:cs typeface="Lato Bold"/>
                <a:sym typeface="Lato Bold"/>
              </a:rPr>
              <a:t>ác</a:t>
            </a:r>
            <a:r>
              <a:rPr lang="en-US" sz="3694" b="true">
                <a:solidFill>
                  <a:srgbClr val="000000"/>
                </a:solidFill>
                <a:latin typeface="Lato Bold"/>
                <a:ea typeface="Lato Bold"/>
                <a:cs typeface="Lato Bold"/>
                <a:sym typeface="Lato Bold"/>
              </a:rPr>
              <a:t> biến thể ABC:</a:t>
            </a:r>
          </a:p>
          <a:p>
            <a:pPr algn="just">
              <a:lnSpc>
                <a:spcPts val="4433"/>
              </a:lnSpc>
            </a:pPr>
          </a:p>
          <a:p>
            <a:pPr algn="just">
              <a:lnSpc>
                <a:spcPts val="4433"/>
              </a:lnSpc>
            </a:pPr>
            <a:r>
              <a:rPr lang="en-US" sz="3694">
                <a:solidFill>
                  <a:srgbClr val="000000"/>
                </a:solidFill>
                <a:latin typeface="Lato"/>
                <a:ea typeface="Lato"/>
                <a:cs typeface="Lato"/>
                <a:sym typeface="Lato"/>
              </a:rPr>
              <a:t>Thuật toán Bầy ong nhân tạo (Artificial Bee Colony - ABC) là một kỹ thuật tối ưu hóa dựa trên bầy đàn mạnh mẽ. Tuy nhiên, để đáp ứng các yêu cầu ngày càng cao của các bài toán thực tế (tốc độ hội tụ nhanh, độ chính xác cao), nhiều biến thể (variants) của ABC đã được đề xuất. Trong báo cáo này, nhóm tập trung phân tích:</a:t>
            </a:r>
          </a:p>
          <a:p>
            <a:pPr algn="just">
              <a:lnSpc>
                <a:spcPts val="4433"/>
              </a:lnSpc>
            </a:pPr>
            <a:r>
              <a:rPr lang="en-US" sz="3694">
                <a:solidFill>
                  <a:srgbClr val="000000"/>
                </a:solidFill>
                <a:latin typeface="Lato"/>
                <a:ea typeface="Lato"/>
                <a:cs typeface="Lato"/>
                <a:sym typeface="Lato"/>
              </a:rPr>
              <a:t>• </a:t>
            </a:r>
            <a:r>
              <a:rPr lang="en-US" sz="3694" b="true">
                <a:solidFill>
                  <a:srgbClr val="000000"/>
                </a:solidFill>
                <a:latin typeface="Lato Bold"/>
                <a:ea typeface="Lato Bold"/>
                <a:cs typeface="Lato Bold"/>
                <a:sym typeface="Lato Bold"/>
              </a:rPr>
              <a:t>GABC (Gbest-guided ABC):</a:t>
            </a:r>
            <a:r>
              <a:rPr lang="en-US" sz="3694">
                <a:solidFill>
                  <a:srgbClr val="000000"/>
                </a:solidFill>
                <a:latin typeface="Lato"/>
                <a:ea typeface="Lato"/>
                <a:cs typeface="Lato"/>
                <a:sym typeface="Lato"/>
              </a:rPr>
              <a:t> Biến thể sử dụng thông tin từ nghiệm tốt nhất toàn cục.</a:t>
            </a:r>
          </a:p>
          <a:p>
            <a:pPr algn="just">
              <a:lnSpc>
                <a:spcPts val="4433"/>
              </a:lnSpc>
            </a:pPr>
            <a:r>
              <a:rPr lang="en-US" sz="3694">
                <a:solidFill>
                  <a:srgbClr val="000000"/>
                </a:solidFill>
                <a:latin typeface="Lato"/>
                <a:ea typeface="Lato"/>
                <a:cs typeface="Lato"/>
                <a:sym typeface="Lato"/>
              </a:rPr>
              <a:t>• </a:t>
            </a:r>
            <a:r>
              <a:rPr lang="en-US" sz="3694" b="true">
                <a:solidFill>
                  <a:srgbClr val="000000"/>
                </a:solidFill>
                <a:latin typeface="Lato Bold"/>
                <a:ea typeface="Lato Bold"/>
                <a:cs typeface="Lato Bold"/>
                <a:sym typeface="Lato Bold"/>
              </a:rPr>
              <a:t>qABC (Quick ABC):</a:t>
            </a:r>
            <a:r>
              <a:rPr lang="en-US" sz="3694">
                <a:solidFill>
                  <a:srgbClr val="000000"/>
                </a:solidFill>
                <a:latin typeface="Lato"/>
                <a:ea typeface="Lato"/>
                <a:cs typeface="Lato"/>
                <a:sym typeface="Lato"/>
              </a:rPr>
              <a:t> Biến thể cải tiến cơ chế chọn hàng xóm để tăng tốc độ hội tụ.</a:t>
            </a:r>
          </a:p>
          <a:p>
            <a:pPr algn="just">
              <a:lnSpc>
                <a:spcPts val="4433"/>
              </a:lnSpc>
            </a:pPr>
            <a:r>
              <a:rPr lang="en-US" sz="3694">
                <a:solidFill>
                  <a:srgbClr val="000000"/>
                </a:solidFill>
                <a:latin typeface="Lato"/>
                <a:ea typeface="Lato"/>
                <a:cs typeface="Lato"/>
                <a:sym typeface="Lato"/>
              </a:rPr>
              <a:t>• </a:t>
            </a:r>
            <a:r>
              <a:rPr lang="en-US" b="true" sz="3694">
                <a:solidFill>
                  <a:srgbClr val="000000"/>
                </a:solidFill>
                <a:latin typeface="Lato Bold"/>
                <a:ea typeface="Lato Bold"/>
                <a:cs typeface="Lato Bold"/>
                <a:sym typeface="Lato Bold"/>
              </a:rPr>
              <a:t>Hybrid GABC - qABC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091685" y="4103854"/>
            <a:ext cx="7885667" cy="2278748"/>
          </a:xfrm>
          <a:custGeom>
            <a:avLst/>
            <a:gdLst/>
            <a:ahLst/>
            <a:cxnLst/>
            <a:rect r="r" b="b" t="t" l="l"/>
            <a:pathLst>
              <a:path h="2278748" w="7885667">
                <a:moveTo>
                  <a:pt x="0" y="0"/>
                </a:moveTo>
                <a:lnTo>
                  <a:pt x="7885667" y="0"/>
                </a:lnTo>
                <a:lnTo>
                  <a:pt x="7885667" y="2278748"/>
                </a:lnTo>
                <a:lnTo>
                  <a:pt x="0" y="2278748"/>
                </a:lnTo>
                <a:lnTo>
                  <a:pt x="0" y="0"/>
                </a:lnTo>
                <a:close/>
              </a:path>
            </a:pathLst>
          </a:custGeom>
          <a:blipFill>
            <a:blip r:embed="rId3"/>
            <a:stretch>
              <a:fillRect l="0" t="0" r="0" b="0"/>
            </a:stretch>
          </a:blipFill>
        </p:spPr>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14</a:t>
            </a:r>
          </a:p>
        </p:txBody>
      </p:sp>
      <p:sp>
        <p:nvSpPr>
          <p:cNvPr name="TextBox 5" id="5"/>
          <p:cNvSpPr txBox="true"/>
          <p:nvPr/>
        </p:nvSpPr>
        <p:spPr>
          <a:xfrm rot="0">
            <a:off x="2798604" y="195644"/>
            <a:ext cx="11014882" cy="598884"/>
          </a:xfrm>
          <a:prstGeom prst="rect">
            <a:avLst/>
          </a:prstGeom>
        </p:spPr>
        <p:txBody>
          <a:bodyPr anchor="t" rtlCol="false" tIns="0" lIns="0" bIns="0" rIns="0">
            <a:spAutoFit/>
          </a:bodyPr>
          <a:lstStyle/>
          <a:p>
            <a:pPr algn="l">
              <a:lnSpc>
                <a:spcPts val="4724"/>
              </a:lnSpc>
            </a:pPr>
            <a:r>
              <a:rPr lang="en-US" sz="3937" b="true">
                <a:solidFill>
                  <a:srgbClr val="FFFFFF"/>
                </a:solidFill>
                <a:latin typeface="Lato Bold"/>
                <a:ea typeface="Lato Bold"/>
                <a:cs typeface="Lato Bold"/>
                <a:sym typeface="Lato Bold"/>
              </a:rPr>
              <a:t>Phân tích Biến thể GABC</a:t>
            </a:r>
          </a:p>
        </p:txBody>
      </p:sp>
      <p:sp>
        <p:nvSpPr>
          <p:cNvPr name="TextBox 6" id="6"/>
          <p:cNvSpPr txBox="true"/>
          <p:nvPr/>
        </p:nvSpPr>
        <p:spPr>
          <a:xfrm rot="0">
            <a:off x="2798604" y="2397996"/>
            <a:ext cx="12328132" cy="1884759"/>
          </a:xfrm>
          <a:prstGeom prst="rect">
            <a:avLst/>
          </a:prstGeom>
        </p:spPr>
        <p:txBody>
          <a:bodyPr anchor="t" rtlCol="false" tIns="0" lIns="0" bIns="0" rIns="0">
            <a:spAutoFit/>
          </a:bodyPr>
          <a:lstStyle/>
          <a:p>
            <a:pPr algn="just">
              <a:lnSpc>
                <a:spcPts val="3758"/>
              </a:lnSpc>
            </a:pPr>
            <a:r>
              <a:rPr lang="en-US" sz="3132">
                <a:solidFill>
                  <a:srgbClr val="000000"/>
                </a:solidFill>
                <a:latin typeface="Lato"/>
                <a:ea typeface="Lato"/>
                <a:cs typeface="Lato"/>
                <a:sym typeface="Lato"/>
              </a:rPr>
              <a:t>Trong mô hình ABC chuẩn, một con ong thợ hoặc ong quan sát tại vị trí xi sẽ tạo ra một nghiệm ứng viên mới vi bằng cách học hỏi từ một con ong hàng xóm ngẫu nhiên xk. Phương trình cập nhật vị trí cho chiều thứ j được mô tả như sau:</a:t>
            </a:r>
          </a:p>
        </p:txBody>
      </p:sp>
      <p:sp>
        <p:nvSpPr>
          <p:cNvPr name="TextBox 7" id="7"/>
          <p:cNvSpPr txBox="true"/>
          <p:nvPr/>
        </p:nvSpPr>
        <p:spPr>
          <a:xfrm rot="0">
            <a:off x="2396856" y="1606603"/>
            <a:ext cx="12646655" cy="572095"/>
          </a:xfrm>
          <a:prstGeom prst="rect">
            <a:avLst/>
          </a:prstGeom>
        </p:spPr>
        <p:txBody>
          <a:bodyPr anchor="t" rtlCol="false" tIns="0" lIns="0" bIns="0" rIns="0">
            <a:spAutoFit/>
          </a:bodyPr>
          <a:lstStyle/>
          <a:p>
            <a:pPr algn="just" marL="798493" indent="-399247" lvl="1">
              <a:lnSpc>
                <a:spcPts val="4438"/>
              </a:lnSpc>
              <a:spcBef>
                <a:spcPct val="0"/>
              </a:spcBef>
              <a:buAutoNum type="arabicPeriod" startAt="1"/>
            </a:pPr>
            <a:r>
              <a:rPr lang="en-US" b="true" sz="3698">
                <a:solidFill>
                  <a:srgbClr val="000000"/>
                </a:solidFill>
                <a:latin typeface="Lato Bold"/>
                <a:ea typeface="Lato Bold"/>
                <a:cs typeface="Lato Bold"/>
                <a:sym typeface="Lato Bold"/>
              </a:rPr>
              <a:t>Hạn chế của Thuật toán ABC Chuẩn</a:t>
            </a:r>
          </a:p>
        </p:txBody>
      </p:sp>
      <p:sp>
        <p:nvSpPr>
          <p:cNvPr name="TextBox 8" id="8"/>
          <p:cNvSpPr txBox="true"/>
          <p:nvPr/>
        </p:nvSpPr>
        <p:spPr>
          <a:xfrm rot="0">
            <a:off x="2798604" y="6790812"/>
            <a:ext cx="12328132" cy="1884759"/>
          </a:xfrm>
          <a:prstGeom prst="rect">
            <a:avLst/>
          </a:prstGeom>
        </p:spPr>
        <p:txBody>
          <a:bodyPr anchor="t" rtlCol="false" tIns="0" lIns="0" bIns="0" rIns="0">
            <a:spAutoFit/>
          </a:bodyPr>
          <a:lstStyle/>
          <a:p>
            <a:pPr algn="just">
              <a:lnSpc>
                <a:spcPts val="3758"/>
              </a:lnSpc>
            </a:pPr>
            <a:r>
              <a:rPr lang="en-US" sz="3132">
                <a:solidFill>
                  <a:srgbClr val="000000"/>
                </a:solidFill>
                <a:latin typeface="Lato"/>
                <a:ea typeface="Lato"/>
                <a:cs typeface="Lato"/>
                <a:sym typeface="Lato"/>
              </a:rPr>
              <a:t>Nghiệm mới được sinh ra hoàn toàn dựa trên sự chênh lệch ngẫu nhiên. Điều này giúp thuật toán duy trì sự đa dạng quần thể tốt, nhưng thiếu sự định hướng cần thiết để hội tụ nhanh khi đã phát hiện ra vùng chứa cực trị toàn cục.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46600" y="4714098"/>
            <a:ext cx="13394799" cy="3968209"/>
          </a:xfrm>
          <a:custGeom>
            <a:avLst/>
            <a:gdLst/>
            <a:ahLst/>
            <a:cxnLst/>
            <a:rect r="r" b="b" t="t" l="l"/>
            <a:pathLst>
              <a:path h="3968209" w="13394799">
                <a:moveTo>
                  <a:pt x="0" y="0"/>
                </a:moveTo>
                <a:lnTo>
                  <a:pt x="13394800" y="0"/>
                </a:lnTo>
                <a:lnTo>
                  <a:pt x="13394800" y="3968210"/>
                </a:lnTo>
                <a:lnTo>
                  <a:pt x="0" y="3968210"/>
                </a:lnTo>
                <a:lnTo>
                  <a:pt x="0" y="0"/>
                </a:lnTo>
                <a:close/>
              </a:path>
            </a:pathLst>
          </a:custGeom>
          <a:blipFill>
            <a:blip r:embed="rId3"/>
            <a:stretch>
              <a:fillRect l="0" t="0" r="0" b="0"/>
            </a:stretch>
          </a:blipFill>
        </p:spPr>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15</a:t>
            </a:r>
          </a:p>
        </p:txBody>
      </p:sp>
      <p:sp>
        <p:nvSpPr>
          <p:cNvPr name="TextBox 5" id="5"/>
          <p:cNvSpPr txBox="true"/>
          <p:nvPr/>
        </p:nvSpPr>
        <p:spPr>
          <a:xfrm rot="0">
            <a:off x="2798604" y="195644"/>
            <a:ext cx="11014882" cy="598884"/>
          </a:xfrm>
          <a:prstGeom prst="rect">
            <a:avLst/>
          </a:prstGeom>
        </p:spPr>
        <p:txBody>
          <a:bodyPr anchor="t" rtlCol="false" tIns="0" lIns="0" bIns="0" rIns="0">
            <a:spAutoFit/>
          </a:bodyPr>
          <a:lstStyle/>
          <a:p>
            <a:pPr algn="l">
              <a:lnSpc>
                <a:spcPts val="4724"/>
              </a:lnSpc>
            </a:pPr>
            <a:r>
              <a:rPr lang="en-US" sz="3937" b="true">
                <a:solidFill>
                  <a:srgbClr val="FFFFFF"/>
                </a:solidFill>
                <a:latin typeface="Lato Bold"/>
                <a:ea typeface="Lato Bold"/>
                <a:cs typeface="Lato Bold"/>
                <a:sym typeface="Lato Bold"/>
              </a:rPr>
              <a:t>Phân tích Biến thể GABC</a:t>
            </a:r>
          </a:p>
        </p:txBody>
      </p:sp>
      <p:sp>
        <p:nvSpPr>
          <p:cNvPr name="TextBox 6" id="6"/>
          <p:cNvSpPr txBox="true"/>
          <p:nvPr/>
        </p:nvSpPr>
        <p:spPr>
          <a:xfrm rot="0">
            <a:off x="2798604" y="2467637"/>
            <a:ext cx="12745983" cy="1884759"/>
          </a:xfrm>
          <a:prstGeom prst="rect">
            <a:avLst/>
          </a:prstGeom>
        </p:spPr>
        <p:txBody>
          <a:bodyPr anchor="t" rtlCol="false" tIns="0" lIns="0" bIns="0" rIns="0">
            <a:spAutoFit/>
          </a:bodyPr>
          <a:lstStyle/>
          <a:p>
            <a:pPr algn="just">
              <a:lnSpc>
                <a:spcPts val="3758"/>
              </a:lnSpc>
            </a:pPr>
            <a:r>
              <a:rPr lang="en-US" sz="3132">
                <a:solidFill>
                  <a:srgbClr val="000000"/>
                </a:solidFill>
                <a:latin typeface="Lato"/>
                <a:ea typeface="Lato"/>
                <a:cs typeface="Lato"/>
                <a:sym typeface="Lato"/>
              </a:rPr>
              <a:t>Zhu và Kwong (2010) nh</a:t>
            </a:r>
            <a:r>
              <a:rPr lang="en-US" sz="3132">
                <a:solidFill>
                  <a:srgbClr val="000000"/>
                </a:solidFill>
                <a:latin typeface="Lato"/>
                <a:ea typeface="Lato"/>
                <a:cs typeface="Lato"/>
                <a:sym typeface="Lato"/>
              </a:rPr>
              <a:t>ận thấy rằng trong thuật toán PSO, thông tin về nghiệm tốt nhấ toàn cục (gbest) đóng vai trò quan trọng. Họ đã áp dụng tư tưởng này vào ABC bằng cách thêm một thành phần ”hướng dẫn” vào phương trình tìm kiếm gốc:</a:t>
            </a:r>
          </a:p>
        </p:txBody>
      </p:sp>
      <p:sp>
        <p:nvSpPr>
          <p:cNvPr name="TextBox 7" id="7"/>
          <p:cNvSpPr txBox="true"/>
          <p:nvPr/>
        </p:nvSpPr>
        <p:spPr>
          <a:xfrm rot="0">
            <a:off x="2396856" y="1606603"/>
            <a:ext cx="12646655" cy="572095"/>
          </a:xfrm>
          <a:prstGeom prst="rect">
            <a:avLst/>
          </a:prstGeom>
        </p:spPr>
        <p:txBody>
          <a:bodyPr anchor="t" rtlCol="false" tIns="0" lIns="0" bIns="0" rIns="0">
            <a:spAutoFit/>
          </a:bodyPr>
          <a:lstStyle/>
          <a:p>
            <a:pPr algn="just" marL="798493" indent="-399247" lvl="1">
              <a:lnSpc>
                <a:spcPts val="4438"/>
              </a:lnSpc>
              <a:spcBef>
                <a:spcPct val="0"/>
              </a:spcBef>
              <a:buAutoNum type="arabicPeriod" startAt="1"/>
            </a:pPr>
            <a:r>
              <a:rPr lang="en-US" b="true" sz="3698">
                <a:solidFill>
                  <a:srgbClr val="000000"/>
                </a:solidFill>
                <a:latin typeface="Lato Bold"/>
                <a:ea typeface="Lato Bold"/>
                <a:cs typeface="Lato Bold"/>
                <a:sym typeface="Lato Bold"/>
              </a:rPr>
              <a:t>Cơ chế hoạt động của GABC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16</a:t>
            </a:r>
          </a:p>
        </p:txBody>
      </p:sp>
      <p:sp>
        <p:nvSpPr>
          <p:cNvPr name="TextBox 4" id="4"/>
          <p:cNvSpPr txBox="true"/>
          <p:nvPr/>
        </p:nvSpPr>
        <p:spPr>
          <a:xfrm rot="0">
            <a:off x="2798604" y="195644"/>
            <a:ext cx="11014882" cy="598884"/>
          </a:xfrm>
          <a:prstGeom prst="rect">
            <a:avLst/>
          </a:prstGeom>
        </p:spPr>
        <p:txBody>
          <a:bodyPr anchor="t" rtlCol="false" tIns="0" lIns="0" bIns="0" rIns="0">
            <a:spAutoFit/>
          </a:bodyPr>
          <a:lstStyle/>
          <a:p>
            <a:pPr algn="l">
              <a:lnSpc>
                <a:spcPts val="4724"/>
              </a:lnSpc>
            </a:pPr>
            <a:r>
              <a:rPr lang="en-US" sz="3937" b="true">
                <a:solidFill>
                  <a:srgbClr val="FFFFFF"/>
                </a:solidFill>
                <a:latin typeface="Lato Bold"/>
                <a:ea typeface="Lato Bold"/>
                <a:cs typeface="Lato Bold"/>
                <a:sym typeface="Lato Bold"/>
              </a:rPr>
              <a:t>Phân tích Biến thể qABC</a:t>
            </a:r>
          </a:p>
        </p:txBody>
      </p:sp>
      <p:sp>
        <p:nvSpPr>
          <p:cNvPr name="TextBox 5" id="5"/>
          <p:cNvSpPr txBox="true"/>
          <p:nvPr/>
        </p:nvSpPr>
        <p:spPr>
          <a:xfrm rot="0">
            <a:off x="2798604" y="2321123"/>
            <a:ext cx="12586802" cy="2822377"/>
          </a:xfrm>
          <a:prstGeom prst="rect">
            <a:avLst/>
          </a:prstGeom>
        </p:spPr>
        <p:txBody>
          <a:bodyPr anchor="t" rtlCol="false" tIns="0" lIns="0" bIns="0" rIns="0">
            <a:spAutoFit/>
          </a:bodyPr>
          <a:lstStyle/>
          <a:p>
            <a:pPr algn="just">
              <a:lnSpc>
                <a:spcPts val="3758"/>
              </a:lnSpc>
            </a:pPr>
            <a:r>
              <a:rPr lang="en-US" sz="3132">
                <a:solidFill>
                  <a:srgbClr val="000000"/>
                </a:solidFill>
                <a:latin typeface="Lato"/>
                <a:ea typeface="Lato"/>
                <a:cs typeface="Lato"/>
                <a:sym typeface="Lato"/>
              </a:rPr>
              <a:t>qABC (Karaboga và Gorkemli, 2012) tập trung vào việc cải thiện hành vi của ong quan sát (onlooker bees). </a:t>
            </a:r>
          </a:p>
          <a:p>
            <a:pPr algn="just">
              <a:lnSpc>
                <a:spcPts val="3758"/>
              </a:lnSpc>
            </a:pPr>
          </a:p>
          <a:p>
            <a:pPr algn="just">
              <a:lnSpc>
                <a:spcPts val="3758"/>
              </a:lnSpc>
            </a:pPr>
            <a:r>
              <a:rPr lang="en-US" sz="3132">
                <a:solidFill>
                  <a:srgbClr val="000000"/>
                </a:solidFill>
                <a:latin typeface="Lato"/>
                <a:ea typeface="Lato"/>
                <a:cs typeface="Lato"/>
                <a:sym typeface="Lato"/>
              </a:rPr>
              <a:t>Trong ABC chuẩn, ong quan sát chọn nguồn thức ăn dựa trên xác suất, nhưng khi đã chọn được rồi, nó lại di chuyển ngẫu nhiên giống hệt ong thợ (so sánh với một xk bất kỳ)</a:t>
            </a:r>
          </a:p>
        </p:txBody>
      </p:sp>
      <p:sp>
        <p:nvSpPr>
          <p:cNvPr name="TextBox 6" id="6"/>
          <p:cNvSpPr txBox="true"/>
          <p:nvPr/>
        </p:nvSpPr>
        <p:spPr>
          <a:xfrm rot="0">
            <a:off x="2396856" y="1606603"/>
            <a:ext cx="12646655" cy="572095"/>
          </a:xfrm>
          <a:prstGeom prst="rect">
            <a:avLst/>
          </a:prstGeom>
        </p:spPr>
        <p:txBody>
          <a:bodyPr anchor="t" rtlCol="false" tIns="0" lIns="0" bIns="0" rIns="0">
            <a:spAutoFit/>
          </a:bodyPr>
          <a:lstStyle/>
          <a:p>
            <a:pPr algn="just" marL="798493" indent="-399247" lvl="1">
              <a:lnSpc>
                <a:spcPts val="4438"/>
              </a:lnSpc>
              <a:spcBef>
                <a:spcPct val="0"/>
              </a:spcBef>
              <a:buAutoNum type="arabicPeriod" startAt="1"/>
            </a:pPr>
            <a:r>
              <a:rPr lang="en-US" b="true" sz="3698">
                <a:solidFill>
                  <a:srgbClr val="000000"/>
                </a:solidFill>
                <a:latin typeface="Lato Bold"/>
                <a:ea typeface="Lato Bold"/>
                <a:cs typeface="Lato Bold"/>
                <a:sym typeface="Lato Bold"/>
              </a:rPr>
              <a:t>Ý tưởng cốt lõi</a:t>
            </a:r>
          </a:p>
        </p:txBody>
      </p:sp>
      <p:sp>
        <p:nvSpPr>
          <p:cNvPr name="TextBox 7" id="7"/>
          <p:cNvSpPr txBox="true"/>
          <p:nvPr/>
        </p:nvSpPr>
        <p:spPr>
          <a:xfrm rot="0">
            <a:off x="2798604" y="5596954"/>
            <a:ext cx="12745983" cy="3291185"/>
          </a:xfrm>
          <a:prstGeom prst="rect">
            <a:avLst/>
          </a:prstGeom>
        </p:spPr>
        <p:txBody>
          <a:bodyPr anchor="t" rtlCol="false" tIns="0" lIns="0" bIns="0" rIns="0">
            <a:spAutoFit/>
          </a:bodyPr>
          <a:lstStyle/>
          <a:p>
            <a:pPr algn="just">
              <a:lnSpc>
                <a:spcPts val="3758"/>
              </a:lnSpc>
            </a:pPr>
            <a:r>
              <a:rPr lang="en-US" b="true" sz="3132" i="true">
                <a:solidFill>
                  <a:srgbClr val="000000"/>
                </a:solidFill>
                <a:latin typeface="Lato Bold Italics"/>
                <a:ea typeface="Lato Bold Italics"/>
                <a:cs typeface="Lato Bold Italics"/>
                <a:sym typeface="Lato Bold Italics"/>
              </a:rPr>
              <a:t>Vấn đề: </a:t>
            </a:r>
            <a:r>
              <a:rPr lang="en-US" sz="3132">
                <a:solidFill>
                  <a:srgbClr val="000000"/>
                </a:solidFill>
                <a:latin typeface="Lato"/>
                <a:ea typeface="Lato"/>
                <a:cs typeface="Lato"/>
                <a:sym typeface="Lato"/>
              </a:rPr>
              <a:t>Việc so sánh với một hàng xóm “ngẫu nhiên” (xk) có thể khiến ong quan sát di chuyển đến vùng kém chất lượng, làm chậm quá trình hội tụ.</a:t>
            </a:r>
          </a:p>
          <a:p>
            <a:pPr algn="just">
              <a:lnSpc>
                <a:spcPts val="3758"/>
              </a:lnSpc>
            </a:pPr>
          </a:p>
          <a:p>
            <a:pPr algn="just">
              <a:lnSpc>
                <a:spcPts val="3758"/>
              </a:lnSpc>
            </a:pPr>
            <a:r>
              <a:rPr lang="en-US" b="true" sz="3132" i="true">
                <a:solidFill>
                  <a:srgbClr val="000000"/>
                </a:solidFill>
                <a:latin typeface="Lato Bold Italics"/>
                <a:ea typeface="Lato Bold Italics"/>
                <a:cs typeface="Lato Bold Italics"/>
                <a:sym typeface="Lato Bold Italics"/>
              </a:rPr>
              <a:t>Giải pháp của qABC:</a:t>
            </a:r>
            <a:r>
              <a:rPr lang="en-US" sz="3132">
                <a:solidFill>
                  <a:srgbClr val="000000"/>
                </a:solidFill>
                <a:latin typeface="Lato"/>
                <a:ea typeface="Lato"/>
                <a:cs typeface="Lato"/>
                <a:sym typeface="Lato"/>
              </a:rPr>
              <a:t> Thay vì chọn xk ngẫu nhiên trong toàn bộ quần thể, ong quan sát sẽ chỉ quan tâm đến những hàng xóm “tốt nhất” trong khu vực lân cận của nó.</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98604" y="3956966"/>
            <a:ext cx="12491544" cy="3435175"/>
          </a:xfrm>
          <a:custGeom>
            <a:avLst/>
            <a:gdLst/>
            <a:ahLst/>
            <a:cxnLst/>
            <a:rect r="r" b="b" t="t" l="l"/>
            <a:pathLst>
              <a:path h="3435175" w="12491544">
                <a:moveTo>
                  <a:pt x="0" y="0"/>
                </a:moveTo>
                <a:lnTo>
                  <a:pt x="12491544" y="0"/>
                </a:lnTo>
                <a:lnTo>
                  <a:pt x="12491544" y="3435174"/>
                </a:lnTo>
                <a:lnTo>
                  <a:pt x="0" y="3435174"/>
                </a:lnTo>
                <a:lnTo>
                  <a:pt x="0" y="0"/>
                </a:lnTo>
                <a:close/>
              </a:path>
            </a:pathLst>
          </a:custGeom>
          <a:blipFill>
            <a:blip r:embed="rId3"/>
            <a:stretch>
              <a:fillRect l="0" t="0" r="0" b="0"/>
            </a:stretch>
          </a:blipFill>
        </p:spPr>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17</a:t>
            </a:r>
          </a:p>
        </p:txBody>
      </p:sp>
      <p:sp>
        <p:nvSpPr>
          <p:cNvPr name="TextBox 5" id="5"/>
          <p:cNvSpPr txBox="true"/>
          <p:nvPr/>
        </p:nvSpPr>
        <p:spPr>
          <a:xfrm rot="0">
            <a:off x="2798604" y="195644"/>
            <a:ext cx="11014882" cy="598884"/>
          </a:xfrm>
          <a:prstGeom prst="rect">
            <a:avLst/>
          </a:prstGeom>
        </p:spPr>
        <p:txBody>
          <a:bodyPr anchor="t" rtlCol="false" tIns="0" lIns="0" bIns="0" rIns="0">
            <a:spAutoFit/>
          </a:bodyPr>
          <a:lstStyle/>
          <a:p>
            <a:pPr algn="l">
              <a:lnSpc>
                <a:spcPts val="4724"/>
              </a:lnSpc>
            </a:pPr>
            <a:r>
              <a:rPr lang="en-US" sz="3937" b="true">
                <a:solidFill>
                  <a:srgbClr val="FFFFFF"/>
                </a:solidFill>
                <a:latin typeface="Lato Bold"/>
                <a:ea typeface="Lato Bold"/>
                <a:cs typeface="Lato Bold"/>
                <a:sym typeface="Lato Bold"/>
              </a:rPr>
              <a:t>Phân tích Biến thể qABC</a:t>
            </a:r>
          </a:p>
        </p:txBody>
      </p:sp>
      <p:sp>
        <p:nvSpPr>
          <p:cNvPr name="TextBox 6" id="6"/>
          <p:cNvSpPr txBox="true"/>
          <p:nvPr/>
        </p:nvSpPr>
        <p:spPr>
          <a:xfrm rot="0">
            <a:off x="2798604" y="2905385"/>
            <a:ext cx="12745983" cy="505123"/>
          </a:xfrm>
          <a:prstGeom prst="rect">
            <a:avLst/>
          </a:prstGeom>
        </p:spPr>
        <p:txBody>
          <a:bodyPr anchor="t" rtlCol="false" tIns="0" lIns="0" bIns="0" rIns="0">
            <a:spAutoFit/>
          </a:bodyPr>
          <a:lstStyle/>
          <a:p>
            <a:pPr algn="just">
              <a:lnSpc>
                <a:spcPts val="3927"/>
              </a:lnSpc>
            </a:pPr>
            <a:r>
              <a:rPr lang="en-US" sz="3272">
                <a:solidFill>
                  <a:srgbClr val="000000"/>
                </a:solidFill>
                <a:latin typeface="Lato"/>
                <a:ea typeface="Lato"/>
                <a:cs typeface="Lato"/>
                <a:sym typeface="Lato"/>
              </a:rPr>
              <a:t>P</a:t>
            </a:r>
            <a:r>
              <a:rPr lang="en-US" sz="3272">
                <a:solidFill>
                  <a:srgbClr val="000000"/>
                </a:solidFill>
                <a:latin typeface="Lato"/>
                <a:ea typeface="Lato"/>
                <a:cs typeface="Lato"/>
                <a:sym typeface="Lato"/>
              </a:rPr>
              <a:t>hương trình sinh nghiệm mới của qABC được định nghĩa như sau:</a:t>
            </a:r>
          </a:p>
        </p:txBody>
      </p:sp>
      <p:sp>
        <p:nvSpPr>
          <p:cNvPr name="TextBox 7" id="7"/>
          <p:cNvSpPr txBox="true"/>
          <p:nvPr/>
        </p:nvSpPr>
        <p:spPr>
          <a:xfrm rot="0">
            <a:off x="2396856" y="1606603"/>
            <a:ext cx="12646655" cy="572095"/>
          </a:xfrm>
          <a:prstGeom prst="rect">
            <a:avLst/>
          </a:prstGeom>
        </p:spPr>
        <p:txBody>
          <a:bodyPr anchor="t" rtlCol="false" tIns="0" lIns="0" bIns="0" rIns="0">
            <a:spAutoFit/>
          </a:bodyPr>
          <a:lstStyle/>
          <a:p>
            <a:pPr algn="just" marL="798493" indent="-399247" lvl="1">
              <a:lnSpc>
                <a:spcPts val="4438"/>
              </a:lnSpc>
              <a:spcBef>
                <a:spcPct val="0"/>
              </a:spcBef>
              <a:buAutoNum type="arabicPeriod" startAt="1"/>
            </a:pPr>
            <a:r>
              <a:rPr lang="en-US" b="true" sz="3698">
                <a:solidFill>
                  <a:srgbClr val="000000"/>
                </a:solidFill>
                <a:latin typeface="Lato Bold"/>
                <a:ea typeface="Lato Bold"/>
                <a:cs typeface="Lato Bold"/>
                <a:sym typeface="Lato Bold"/>
              </a:rPr>
              <a:t>Cơ chế hoạt động của GABC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832958" y="2317741"/>
            <a:ext cx="12622083" cy="4922613"/>
          </a:xfrm>
          <a:custGeom>
            <a:avLst/>
            <a:gdLst/>
            <a:ahLst/>
            <a:cxnLst/>
            <a:rect r="r" b="b" t="t" l="l"/>
            <a:pathLst>
              <a:path h="4922613" w="12622083">
                <a:moveTo>
                  <a:pt x="0" y="0"/>
                </a:moveTo>
                <a:lnTo>
                  <a:pt x="12622084" y="0"/>
                </a:lnTo>
                <a:lnTo>
                  <a:pt x="12622084" y="4922612"/>
                </a:lnTo>
                <a:lnTo>
                  <a:pt x="0" y="4922612"/>
                </a:lnTo>
                <a:lnTo>
                  <a:pt x="0" y="0"/>
                </a:lnTo>
                <a:close/>
              </a:path>
            </a:pathLst>
          </a:custGeom>
          <a:blipFill>
            <a:blip r:embed="rId3"/>
            <a:stretch>
              <a:fillRect l="0" t="0" r="0" b="0"/>
            </a:stretch>
          </a:blipFill>
        </p:spPr>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18</a:t>
            </a:r>
          </a:p>
        </p:txBody>
      </p:sp>
      <p:sp>
        <p:nvSpPr>
          <p:cNvPr name="TextBox 5" id="5"/>
          <p:cNvSpPr txBox="true"/>
          <p:nvPr/>
        </p:nvSpPr>
        <p:spPr>
          <a:xfrm rot="0">
            <a:off x="2798604" y="195644"/>
            <a:ext cx="11014882" cy="598884"/>
          </a:xfrm>
          <a:prstGeom prst="rect">
            <a:avLst/>
          </a:prstGeom>
        </p:spPr>
        <p:txBody>
          <a:bodyPr anchor="t" rtlCol="false" tIns="0" lIns="0" bIns="0" rIns="0">
            <a:spAutoFit/>
          </a:bodyPr>
          <a:lstStyle/>
          <a:p>
            <a:pPr algn="l">
              <a:lnSpc>
                <a:spcPts val="4724"/>
              </a:lnSpc>
            </a:pPr>
            <a:r>
              <a:rPr lang="en-US" sz="3937" b="true">
                <a:solidFill>
                  <a:srgbClr val="FFFFFF"/>
                </a:solidFill>
                <a:latin typeface="Lato Bold"/>
                <a:ea typeface="Lato Bold"/>
                <a:cs typeface="Lato Bold"/>
                <a:sym typeface="Lato Bold"/>
              </a:rPr>
              <a:t>So sánh Tổng hợp các Biến thể</a:t>
            </a:r>
          </a:p>
        </p:txBody>
      </p:sp>
      <p:sp>
        <p:nvSpPr>
          <p:cNvPr name="TextBox 6" id="6"/>
          <p:cNvSpPr txBox="true"/>
          <p:nvPr/>
        </p:nvSpPr>
        <p:spPr>
          <a:xfrm rot="0">
            <a:off x="4209999" y="7777981"/>
            <a:ext cx="9868002" cy="598884"/>
          </a:xfrm>
          <a:prstGeom prst="rect">
            <a:avLst/>
          </a:prstGeom>
        </p:spPr>
        <p:txBody>
          <a:bodyPr anchor="t" rtlCol="false" tIns="0" lIns="0" bIns="0" rIns="0">
            <a:spAutoFit/>
          </a:bodyPr>
          <a:lstStyle/>
          <a:p>
            <a:pPr algn="ctr">
              <a:lnSpc>
                <a:spcPts val="4724"/>
              </a:lnSpc>
              <a:spcBef>
                <a:spcPct val="0"/>
              </a:spcBef>
            </a:pPr>
            <a:r>
              <a:rPr lang="en-US" sz="3937">
                <a:solidFill>
                  <a:srgbClr val="000000"/>
                </a:solidFill>
                <a:latin typeface="Lato"/>
                <a:ea typeface="Lato"/>
                <a:cs typeface="Lato"/>
                <a:sym typeface="Lato"/>
              </a:rPr>
              <a:t>Bảng tóm tắt sự khác biệt giữa ba thuật toán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19</a:t>
            </a:r>
          </a:p>
        </p:txBody>
      </p:sp>
      <p:sp>
        <p:nvSpPr>
          <p:cNvPr name="TextBox 4" id="4"/>
          <p:cNvSpPr txBox="true"/>
          <p:nvPr/>
        </p:nvSpPr>
        <p:spPr>
          <a:xfrm rot="0">
            <a:off x="2900160" y="2344785"/>
            <a:ext cx="12462940" cy="5072658"/>
          </a:xfrm>
          <a:prstGeom prst="rect">
            <a:avLst/>
          </a:prstGeom>
        </p:spPr>
        <p:txBody>
          <a:bodyPr anchor="t" rtlCol="false" tIns="0" lIns="0" bIns="0" rIns="0">
            <a:spAutoFit/>
          </a:bodyPr>
          <a:lstStyle/>
          <a:p>
            <a:pPr algn="l">
              <a:lnSpc>
                <a:spcPts val="4438"/>
              </a:lnSpc>
              <a:spcBef>
                <a:spcPct val="0"/>
              </a:spcBef>
            </a:pPr>
          </a:p>
          <a:p>
            <a:pPr algn="l" marL="798493" indent="-399247" lvl="1">
              <a:lnSpc>
                <a:spcPts val="4438"/>
              </a:lnSpc>
              <a:spcBef>
                <a:spcPct val="0"/>
              </a:spcBef>
              <a:buFont typeface="Arial"/>
              <a:buChar char="•"/>
            </a:pPr>
            <a:r>
              <a:rPr lang="en-US" sz="3698">
                <a:solidFill>
                  <a:srgbClr val="000000"/>
                </a:solidFill>
                <a:latin typeface="Lato"/>
                <a:ea typeface="Lato"/>
                <a:cs typeface="Lato"/>
                <a:sym typeface="Lato"/>
              </a:rPr>
              <a:t>ABC là thuật toán mạnh mẽ cho các bài toán đa cực trị.</a:t>
            </a:r>
          </a:p>
          <a:p>
            <a:pPr algn="l">
              <a:lnSpc>
                <a:spcPts val="4438"/>
              </a:lnSpc>
              <a:spcBef>
                <a:spcPct val="0"/>
              </a:spcBef>
            </a:pPr>
          </a:p>
          <a:p>
            <a:pPr algn="l" marL="798493" indent="-399247" lvl="1">
              <a:lnSpc>
                <a:spcPts val="4438"/>
              </a:lnSpc>
              <a:spcBef>
                <a:spcPct val="0"/>
              </a:spcBef>
              <a:buFont typeface="Arial"/>
              <a:buChar char="•"/>
            </a:pPr>
            <a:r>
              <a:rPr lang="en-US" sz="3698">
                <a:solidFill>
                  <a:srgbClr val="000000"/>
                </a:solidFill>
                <a:latin typeface="Lato"/>
                <a:ea typeface="Lato"/>
                <a:cs typeface="Lato"/>
                <a:sym typeface="Lato"/>
              </a:rPr>
              <a:t>GABC (C=1.5) là lựa chọn an toàn, hiệu quả cao.</a:t>
            </a:r>
          </a:p>
          <a:p>
            <a:pPr algn="l">
              <a:lnSpc>
                <a:spcPts val="4438"/>
              </a:lnSpc>
              <a:spcBef>
                <a:spcPct val="0"/>
              </a:spcBef>
            </a:pPr>
          </a:p>
          <a:p>
            <a:pPr algn="l" marL="798493" indent="-399247" lvl="1">
              <a:lnSpc>
                <a:spcPts val="4438"/>
              </a:lnSpc>
              <a:spcBef>
                <a:spcPct val="0"/>
              </a:spcBef>
              <a:buFont typeface="Arial"/>
              <a:buChar char="•"/>
            </a:pPr>
            <a:r>
              <a:rPr lang="en-US" sz="3698">
                <a:solidFill>
                  <a:srgbClr val="000000"/>
                </a:solidFill>
                <a:latin typeface="Lato"/>
                <a:ea typeface="Lato"/>
                <a:cs typeface="Lato"/>
                <a:sym typeface="Lato"/>
              </a:rPr>
              <a:t>qABC phù hợp khi cần tìm nghiệm nhanh cho bài toán đơn giản.</a:t>
            </a:r>
          </a:p>
          <a:p>
            <a:pPr algn="l">
              <a:lnSpc>
                <a:spcPts val="4438"/>
              </a:lnSpc>
              <a:spcBef>
                <a:spcPct val="0"/>
              </a:spcBef>
            </a:pPr>
          </a:p>
          <a:p>
            <a:pPr algn="l">
              <a:lnSpc>
                <a:spcPts val="4438"/>
              </a:lnSpc>
              <a:spcBef>
                <a:spcPct val="0"/>
              </a:spcBef>
            </a:pPr>
          </a:p>
        </p:txBody>
      </p:sp>
      <p:sp>
        <p:nvSpPr>
          <p:cNvPr name="TextBox 5" id="5"/>
          <p:cNvSpPr txBox="true"/>
          <p:nvPr/>
        </p:nvSpPr>
        <p:spPr>
          <a:xfrm rot="0">
            <a:off x="3124547" y="224872"/>
            <a:ext cx="1838232" cy="598884"/>
          </a:xfrm>
          <a:prstGeom prst="rect">
            <a:avLst/>
          </a:prstGeom>
        </p:spPr>
        <p:txBody>
          <a:bodyPr anchor="t" rtlCol="false" tIns="0" lIns="0" bIns="0" rIns="0">
            <a:spAutoFit/>
          </a:bodyPr>
          <a:lstStyle/>
          <a:p>
            <a:pPr algn="ctr">
              <a:lnSpc>
                <a:spcPts val="4724"/>
              </a:lnSpc>
              <a:spcBef>
                <a:spcPct val="0"/>
              </a:spcBef>
            </a:pPr>
            <a:r>
              <a:rPr lang="en-US" b="true" sz="3937">
                <a:solidFill>
                  <a:srgbClr val="FFFFFF"/>
                </a:solidFill>
                <a:latin typeface="Lato Bold"/>
                <a:ea typeface="Lato Bold"/>
                <a:cs typeface="Lato Bold"/>
                <a:sym typeface="Lato Bold"/>
              </a:rPr>
              <a:t>Kết luận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05518" y="597628"/>
            <a:ext cx="3055838" cy="917391"/>
            <a:chOff x="0" y="0"/>
            <a:chExt cx="2897387" cy="869823"/>
          </a:xfrm>
        </p:grpSpPr>
        <p:sp>
          <p:nvSpPr>
            <p:cNvPr name="Freeform 4" id="4"/>
            <p:cNvSpPr/>
            <p:nvPr/>
          </p:nvSpPr>
          <p:spPr>
            <a:xfrm flipH="false" flipV="false" rot="0">
              <a:off x="0" y="0"/>
              <a:ext cx="2897378" cy="869823"/>
            </a:xfrm>
            <a:custGeom>
              <a:avLst/>
              <a:gdLst/>
              <a:ahLst/>
              <a:cxnLst/>
              <a:rect r="r" b="b" t="t" l="l"/>
              <a:pathLst>
                <a:path h="869823" w="2897378">
                  <a:moveTo>
                    <a:pt x="0" y="0"/>
                  </a:moveTo>
                  <a:lnTo>
                    <a:pt x="2897378" y="0"/>
                  </a:lnTo>
                  <a:lnTo>
                    <a:pt x="2897378" y="869823"/>
                  </a:lnTo>
                  <a:lnTo>
                    <a:pt x="0" y="869823"/>
                  </a:lnTo>
                  <a:lnTo>
                    <a:pt x="0" y="0"/>
                  </a:lnTo>
                  <a:close/>
                </a:path>
              </a:pathLst>
            </a:custGeom>
            <a:blipFill>
              <a:blip r:embed="rId3"/>
              <a:stretch>
                <a:fillRect l="0" t="0" r="0" b="0"/>
              </a:stretch>
            </a:blipFill>
          </p:spPr>
        </p:sp>
      </p:grpSp>
      <p:sp>
        <p:nvSpPr>
          <p:cNvPr name="TextBox 5" id="5"/>
          <p:cNvSpPr txBox="true"/>
          <p:nvPr/>
        </p:nvSpPr>
        <p:spPr>
          <a:xfrm rot="0">
            <a:off x="3314700" y="3534417"/>
            <a:ext cx="10832343" cy="2178014"/>
          </a:xfrm>
          <a:prstGeom prst="rect">
            <a:avLst/>
          </a:prstGeom>
        </p:spPr>
        <p:txBody>
          <a:bodyPr anchor="t" rtlCol="false" tIns="0" lIns="0" bIns="0" rIns="0">
            <a:spAutoFit/>
          </a:bodyPr>
          <a:lstStyle/>
          <a:p>
            <a:pPr algn="l">
              <a:lnSpc>
                <a:spcPts val="5700"/>
              </a:lnSpc>
            </a:pPr>
            <a:r>
              <a:rPr lang="en-US" sz="5278" b="true">
                <a:solidFill>
                  <a:srgbClr val="C00000"/>
                </a:solidFill>
                <a:latin typeface="Lato Bold"/>
                <a:ea typeface="Lato Bold"/>
                <a:cs typeface="Lato Bold"/>
                <a:sym typeface="Lato Bold"/>
              </a:rPr>
              <a:t>BÁO CÁO </a:t>
            </a:r>
            <a:r>
              <a:rPr lang="en-US" sz="5278" b="true">
                <a:solidFill>
                  <a:srgbClr val="C00000"/>
                </a:solidFill>
                <a:latin typeface="Lato Bold"/>
                <a:ea typeface="Lato Bold"/>
                <a:cs typeface="Lato Bold"/>
                <a:sym typeface="Lato Bold"/>
              </a:rPr>
              <a:t>TÌM HIỂU THUẬT TOÁN BẦY ONG NHÂN TẠO (ABC) </a:t>
            </a:r>
          </a:p>
          <a:p>
            <a:pPr algn="l">
              <a:lnSpc>
                <a:spcPts val="5700"/>
              </a:lnSpc>
            </a:pPr>
            <a:r>
              <a:rPr lang="en-US" sz="5278" b="true">
                <a:solidFill>
                  <a:srgbClr val="C00000"/>
                </a:solidFill>
                <a:latin typeface="Lato Bold"/>
                <a:ea typeface="Lato Bold"/>
                <a:cs typeface="Lato Bold"/>
                <a:sym typeface="Lato Bold"/>
              </a:rPr>
              <a:t>VÀ CÁC BIẾN THỂ</a:t>
            </a:r>
          </a:p>
        </p:txBody>
      </p:sp>
      <p:sp>
        <p:nvSpPr>
          <p:cNvPr name="TextBox 6" id="6"/>
          <p:cNvSpPr txBox="true"/>
          <p:nvPr/>
        </p:nvSpPr>
        <p:spPr>
          <a:xfrm rot="0">
            <a:off x="3314700" y="6547969"/>
            <a:ext cx="5570640" cy="2223808"/>
          </a:xfrm>
          <a:prstGeom prst="rect">
            <a:avLst/>
          </a:prstGeom>
        </p:spPr>
        <p:txBody>
          <a:bodyPr anchor="t" rtlCol="false" tIns="0" lIns="0" bIns="0" rIns="0">
            <a:spAutoFit/>
          </a:bodyPr>
          <a:lstStyle/>
          <a:p>
            <a:pPr algn="l">
              <a:lnSpc>
                <a:spcPts val="2953"/>
              </a:lnSpc>
              <a:spcBef>
                <a:spcPct val="0"/>
              </a:spcBef>
            </a:pPr>
            <a:r>
              <a:rPr lang="en-US" sz="2461">
                <a:solidFill>
                  <a:srgbClr val="000000"/>
                </a:solidFill>
                <a:latin typeface="Lato"/>
                <a:ea typeface="Lato"/>
                <a:cs typeface="Lato"/>
                <a:sym typeface="Lato"/>
              </a:rPr>
              <a:t>G</a:t>
            </a:r>
            <a:r>
              <a:rPr lang="en-US" sz="2461">
                <a:solidFill>
                  <a:srgbClr val="000000"/>
                </a:solidFill>
                <a:latin typeface="Lato"/>
                <a:ea typeface="Lato"/>
                <a:cs typeface="Lato"/>
                <a:sym typeface="Lato"/>
              </a:rPr>
              <a:t>iảng viên:</a:t>
            </a:r>
            <a:r>
              <a:rPr lang="en-US" b="true" sz="2461">
                <a:solidFill>
                  <a:srgbClr val="000000"/>
                </a:solidFill>
                <a:latin typeface="Lato Bold"/>
                <a:ea typeface="Lato Bold"/>
                <a:cs typeface="Lato Bold"/>
                <a:sym typeface="Lato Bold"/>
              </a:rPr>
              <a:t> ​Trịnh Văn Chiến</a:t>
            </a:r>
          </a:p>
          <a:p>
            <a:pPr algn="l">
              <a:lnSpc>
                <a:spcPts val="2953"/>
              </a:lnSpc>
              <a:spcBef>
                <a:spcPct val="0"/>
              </a:spcBef>
            </a:pPr>
            <a:r>
              <a:rPr lang="en-US" sz="2461">
                <a:solidFill>
                  <a:srgbClr val="000000"/>
                </a:solidFill>
                <a:latin typeface="Lato"/>
                <a:ea typeface="Lato"/>
                <a:cs typeface="Lato"/>
                <a:sym typeface="Lato"/>
              </a:rPr>
              <a:t>Người hướng dẫn:</a:t>
            </a:r>
            <a:r>
              <a:rPr lang="en-US" b="true" sz="2461">
                <a:solidFill>
                  <a:srgbClr val="000000"/>
                </a:solidFill>
                <a:latin typeface="Lato Bold"/>
                <a:ea typeface="Lato Bold"/>
                <a:cs typeface="Lato Bold"/>
                <a:sym typeface="Lato Bold"/>
              </a:rPr>
              <a:t> Nguyễn Quang Đông </a:t>
            </a:r>
          </a:p>
          <a:p>
            <a:pPr algn="l">
              <a:lnSpc>
                <a:spcPts val="2953"/>
              </a:lnSpc>
              <a:spcBef>
                <a:spcPct val="0"/>
              </a:spcBef>
            </a:pPr>
            <a:r>
              <a:rPr lang="en-US" sz="2461">
                <a:solidFill>
                  <a:srgbClr val="000000"/>
                </a:solidFill>
                <a:latin typeface="Lato"/>
                <a:ea typeface="Lato"/>
                <a:cs typeface="Lato"/>
                <a:sym typeface="Lato"/>
              </a:rPr>
              <a:t>Sinh viên thực hiện: ​</a:t>
            </a:r>
          </a:p>
          <a:p>
            <a:pPr algn="l" marL="531391" indent="-265696" lvl="1">
              <a:lnSpc>
                <a:spcPts val="2953"/>
              </a:lnSpc>
              <a:spcBef>
                <a:spcPct val="0"/>
              </a:spcBef>
              <a:buAutoNum type="arabicPeriod" startAt="1"/>
            </a:pPr>
            <a:r>
              <a:rPr lang="en-US" b="true" sz="2461">
                <a:solidFill>
                  <a:srgbClr val="000000"/>
                </a:solidFill>
                <a:latin typeface="Lato Bold"/>
                <a:ea typeface="Lato Bold"/>
                <a:cs typeface="Lato Bold"/>
                <a:sym typeface="Lato Bold"/>
              </a:rPr>
              <a:t>Đào Thái Hoàng -20235720​</a:t>
            </a:r>
          </a:p>
          <a:p>
            <a:pPr algn="l" marL="531391" indent="-265696" lvl="1">
              <a:lnSpc>
                <a:spcPts val="2953"/>
              </a:lnSpc>
              <a:spcBef>
                <a:spcPct val="0"/>
              </a:spcBef>
              <a:buAutoNum type="arabicPeriod" startAt="1"/>
            </a:pPr>
            <a:r>
              <a:rPr lang="en-US" b="true" sz="2461">
                <a:solidFill>
                  <a:srgbClr val="000000"/>
                </a:solidFill>
                <a:latin typeface="Lato Bold"/>
                <a:ea typeface="Lato Bold"/>
                <a:cs typeface="Lato Bold"/>
                <a:sym typeface="Lato Bold"/>
              </a:rPr>
              <a:t>Trần Thu Phương -20235811​</a:t>
            </a:r>
          </a:p>
          <a:p>
            <a:pPr algn="l">
              <a:lnSpc>
                <a:spcPts val="2953"/>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20</a:t>
            </a:r>
          </a:p>
        </p:txBody>
      </p:sp>
      <p:sp>
        <p:nvSpPr>
          <p:cNvPr name="TextBox 4" id="4"/>
          <p:cNvSpPr txBox="true"/>
          <p:nvPr/>
        </p:nvSpPr>
        <p:spPr>
          <a:xfrm rot="0">
            <a:off x="3058766" y="171204"/>
            <a:ext cx="4033428" cy="598884"/>
          </a:xfrm>
          <a:prstGeom prst="rect">
            <a:avLst/>
          </a:prstGeom>
        </p:spPr>
        <p:txBody>
          <a:bodyPr anchor="t" rtlCol="false" tIns="0" lIns="0" bIns="0" rIns="0">
            <a:spAutoFit/>
          </a:bodyPr>
          <a:lstStyle/>
          <a:p>
            <a:pPr algn="ctr">
              <a:lnSpc>
                <a:spcPts val="4724"/>
              </a:lnSpc>
              <a:spcBef>
                <a:spcPct val="0"/>
              </a:spcBef>
            </a:pPr>
            <a:r>
              <a:rPr lang="en-US" b="true" sz="3937">
                <a:solidFill>
                  <a:srgbClr val="FFFFFF"/>
                </a:solidFill>
                <a:latin typeface="Lato Bold"/>
                <a:ea typeface="Lato Bold"/>
                <a:cs typeface="Lato Bold"/>
                <a:sym typeface="Lato Bold"/>
              </a:rPr>
              <a:t>Tài liệu tham khảo</a:t>
            </a:r>
          </a:p>
        </p:txBody>
      </p:sp>
      <p:sp>
        <p:nvSpPr>
          <p:cNvPr name="TextBox 5" id="5"/>
          <p:cNvSpPr txBox="true"/>
          <p:nvPr/>
        </p:nvSpPr>
        <p:spPr>
          <a:xfrm rot="0">
            <a:off x="2748193" y="2524486"/>
            <a:ext cx="12791615" cy="3947517"/>
          </a:xfrm>
          <a:prstGeom prst="rect">
            <a:avLst/>
          </a:prstGeom>
        </p:spPr>
        <p:txBody>
          <a:bodyPr anchor="t" rtlCol="false" tIns="0" lIns="0" bIns="0" rIns="0">
            <a:spAutoFit/>
          </a:bodyPr>
          <a:lstStyle/>
          <a:p>
            <a:pPr algn="l">
              <a:lnSpc>
                <a:spcPts val="4438"/>
              </a:lnSpc>
              <a:spcBef>
                <a:spcPct val="0"/>
              </a:spcBef>
            </a:pPr>
            <a:r>
              <a:rPr lang="en-US" sz="3698">
                <a:solidFill>
                  <a:srgbClr val="000000"/>
                </a:solidFill>
                <a:latin typeface="Lato"/>
                <a:ea typeface="Lato"/>
                <a:cs typeface="Lato"/>
                <a:sym typeface="Lato"/>
              </a:rPr>
              <a:t>[1] Zhu, G., &amp; Kwong, S. (2010). Gbest-gu</a:t>
            </a:r>
            <a:r>
              <a:rPr lang="en-US" sz="3698">
                <a:solidFill>
                  <a:srgbClr val="000000"/>
                </a:solidFill>
                <a:latin typeface="Lato"/>
                <a:ea typeface="Lato"/>
                <a:cs typeface="Lato"/>
                <a:sym typeface="Lato"/>
              </a:rPr>
              <a:t>ided artificial bee colony algorithm for numerical function optimization. Applied Mathematics and Computation, 217(7), 3166-3173.</a:t>
            </a:r>
          </a:p>
          <a:p>
            <a:pPr algn="l">
              <a:lnSpc>
                <a:spcPts val="4438"/>
              </a:lnSpc>
              <a:spcBef>
                <a:spcPct val="0"/>
              </a:spcBef>
            </a:pPr>
          </a:p>
          <a:p>
            <a:pPr algn="l">
              <a:lnSpc>
                <a:spcPts val="4438"/>
              </a:lnSpc>
              <a:spcBef>
                <a:spcPct val="0"/>
              </a:spcBef>
            </a:pPr>
            <a:r>
              <a:rPr lang="en-US" sz="3698">
                <a:solidFill>
                  <a:srgbClr val="000000"/>
                </a:solidFill>
                <a:latin typeface="Lato"/>
                <a:ea typeface="Lato"/>
                <a:cs typeface="Lato"/>
                <a:sym typeface="Lato"/>
              </a:rPr>
              <a:t>[2] Karaboga, D., &amp; Gorkemli, B. (2012). A quick artificial bee colony (qABC) algorithm and its performance on optimization problems. Applied Soft Computing, 23, 227-238.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21</a:t>
            </a:r>
          </a:p>
        </p:txBody>
      </p:sp>
      <p:sp>
        <p:nvSpPr>
          <p:cNvPr name="TextBox 4" id="4"/>
          <p:cNvSpPr txBox="true"/>
          <p:nvPr/>
        </p:nvSpPr>
        <p:spPr>
          <a:xfrm rot="0">
            <a:off x="8686228" y="4683005"/>
            <a:ext cx="6039787" cy="1006713"/>
          </a:xfrm>
          <a:prstGeom prst="rect">
            <a:avLst/>
          </a:prstGeom>
        </p:spPr>
        <p:txBody>
          <a:bodyPr anchor="t" rtlCol="false" tIns="0" lIns="0" bIns="0" rIns="0">
            <a:spAutoFit/>
          </a:bodyPr>
          <a:lstStyle/>
          <a:p>
            <a:pPr algn="l">
              <a:lnSpc>
                <a:spcPts val="7775"/>
              </a:lnSpc>
            </a:pPr>
            <a:r>
              <a:rPr lang="en-US" sz="7199" b="true">
                <a:solidFill>
                  <a:srgbClr val="C00000"/>
                </a:solidFill>
                <a:latin typeface="Lato Bold"/>
                <a:ea typeface="Lato Bold"/>
                <a:cs typeface="Lato Bold"/>
                <a:sym typeface="Lato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3</a:t>
            </a:r>
          </a:p>
        </p:txBody>
      </p:sp>
      <p:sp>
        <p:nvSpPr>
          <p:cNvPr name="TextBox 4" id="4"/>
          <p:cNvSpPr txBox="true"/>
          <p:nvPr/>
        </p:nvSpPr>
        <p:spPr>
          <a:xfrm rot="0">
            <a:off x="2798604" y="195644"/>
            <a:ext cx="5553604" cy="598884"/>
          </a:xfrm>
          <a:prstGeom prst="rect">
            <a:avLst/>
          </a:prstGeom>
        </p:spPr>
        <p:txBody>
          <a:bodyPr anchor="t" rtlCol="false" tIns="0" lIns="0" bIns="0" rIns="0">
            <a:spAutoFit/>
          </a:bodyPr>
          <a:lstStyle/>
          <a:p>
            <a:pPr algn="ctr">
              <a:lnSpc>
                <a:spcPts val="4724"/>
              </a:lnSpc>
              <a:spcBef>
                <a:spcPct val="0"/>
              </a:spcBef>
            </a:pPr>
            <a:r>
              <a:rPr lang="en-US" b="true" sz="3937">
                <a:solidFill>
                  <a:srgbClr val="FFFFFF"/>
                </a:solidFill>
                <a:latin typeface="Lato Bold"/>
                <a:ea typeface="Lato Bold"/>
                <a:cs typeface="Lato Bold"/>
                <a:sym typeface="Lato Bold"/>
              </a:rPr>
              <a:t>NỘI DUNG BÁO CÁO</a:t>
            </a:r>
          </a:p>
        </p:txBody>
      </p:sp>
      <p:sp>
        <p:nvSpPr>
          <p:cNvPr name="TextBox 5" id="5"/>
          <p:cNvSpPr txBox="true"/>
          <p:nvPr/>
        </p:nvSpPr>
        <p:spPr>
          <a:xfrm rot="0">
            <a:off x="2798604" y="2321123"/>
            <a:ext cx="12409335" cy="5635228"/>
          </a:xfrm>
          <a:prstGeom prst="rect">
            <a:avLst/>
          </a:prstGeom>
        </p:spPr>
        <p:txBody>
          <a:bodyPr anchor="t" rtlCol="false" tIns="0" lIns="0" bIns="0" rIns="0">
            <a:spAutoFit/>
          </a:bodyPr>
          <a:lstStyle/>
          <a:p>
            <a:pPr algn="just" marL="797669" indent="-398835" lvl="1">
              <a:lnSpc>
                <a:spcPts val="4433"/>
              </a:lnSpc>
              <a:spcBef>
                <a:spcPct val="0"/>
              </a:spcBef>
              <a:buAutoNum type="arabicPeriod" startAt="1"/>
            </a:pPr>
            <a:r>
              <a:rPr lang="en-US" sz="3694">
                <a:solidFill>
                  <a:srgbClr val="000000"/>
                </a:solidFill>
                <a:latin typeface="Lato"/>
                <a:ea typeface="Lato"/>
                <a:cs typeface="Lato"/>
                <a:sym typeface="Lato"/>
              </a:rPr>
              <a:t>Trình bày và H</a:t>
            </a:r>
            <a:r>
              <a:rPr lang="en-US" sz="3694">
                <a:solidFill>
                  <a:srgbClr val="000000"/>
                </a:solidFill>
                <a:latin typeface="Lato"/>
                <a:ea typeface="Lato"/>
                <a:cs typeface="Lato"/>
                <a:sym typeface="Lato"/>
              </a:rPr>
              <a:t>iểu Thuật toán ABC Gốc </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Cơ sở lý thuyết thuật toán ABC</a:t>
            </a:r>
            <a:r>
              <a:rPr lang="en-US" sz="3694">
                <a:solidFill>
                  <a:srgbClr val="000000"/>
                </a:solidFill>
                <a:latin typeface="Lato"/>
                <a:ea typeface="Lato"/>
                <a:cs typeface="Lato"/>
                <a:sym typeface="Lato"/>
              </a:rPr>
              <a:t> </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Mô hình hóa bài toán</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Đánh giá Ưu và Nhược điểm </a:t>
            </a:r>
          </a:p>
          <a:p>
            <a:pPr algn="just">
              <a:lnSpc>
                <a:spcPts val="4433"/>
              </a:lnSpc>
              <a:spcBef>
                <a:spcPct val="0"/>
              </a:spcBef>
            </a:pPr>
          </a:p>
          <a:p>
            <a:pPr algn="just" marL="797669" indent="-398835" lvl="1">
              <a:lnSpc>
                <a:spcPts val="4433"/>
              </a:lnSpc>
              <a:spcBef>
                <a:spcPct val="0"/>
              </a:spcBef>
              <a:buAutoNum type="arabicPeriod" startAt="1"/>
            </a:pPr>
            <a:r>
              <a:rPr lang="en-US" sz="3694">
                <a:solidFill>
                  <a:srgbClr val="000000"/>
                </a:solidFill>
                <a:latin typeface="Lato"/>
                <a:ea typeface="Lato"/>
                <a:cs typeface="Lato"/>
                <a:sym typeface="Lato"/>
              </a:rPr>
              <a:t>Tìm hiểu các Thuật toán Biến thể</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Biến thể GABC (Gbest-guided ABC) </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Biến thể qABC (Quick ABC) </a:t>
            </a:r>
          </a:p>
          <a:p>
            <a:pPr algn="just" marL="797669" indent="-398835" lvl="1">
              <a:lnSpc>
                <a:spcPts val="4433"/>
              </a:lnSpc>
              <a:spcBef>
                <a:spcPct val="0"/>
              </a:spcBef>
              <a:buFont typeface="Arial"/>
              <a:buChar char="•"/>
            </a:pPr>
            <a:r>
              <a:rPr lang="en-US" sz="3694">
                <a:solidFill>
                  <a:srgbClr val="000000"/>
                </a:solidFill>
                <a:latin typeface="Lato"/>
                <a:ea typeface="Lato"/>
                <a:cs typeface="Lato"/>
                <a:sym typeface="Lato"/>
              </a:rPr>
              <a:t>So sánh &amp; Kết luận </a:t>
            </a:r>
          </a:p>
          <a:p>
            <a:pPr algn="just">
              <a:lnSpc>
                <a:spcPts val="443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4</a:t>
            </a:r>
          </a:p>
        </p:txBody>
      </p:sp>
      <p:sp>
        <p:nvSpPr>
          <p:cNvPr name="TextBox 4" id="4"/>
          <p:cNvSpPr txBox="true"/>
          <p:nvPr/>
        </p:nvSpPr>
        <p:spPr>
          <a:xfrm rot="0">
            <a:off x="2798604" y="195644"/>
            <a:ext cx="11014882" cy="598884"/>
          </a:xfrm>
          <a:prstGeom prst="rect">
            <a:avLst/>
          </a:prstGeom>
        </p:spPr>
        <p:txBody>
          <a:bodyPr anchor="t" rtlCol="false" tIns="0" lIns="0" bIns="0" rIns="0">
            <a:spAutoFit/>
          </a:bodyPr>
          <a:lstStyle/>
          <a:p>
            <a:pPr algn="l" marL="850105" indent="-425053" lvl="1">
              <a:lnSpc>
                <a:spcPts val="4724"/>
              </a:lnSpc>
              <a:spcBef>
                <a:spcPct val="0"/>
              </a:spcBef>
              <a:buAutoNum type="arabicPeriod" startAt="1"/>
            </a:pPr>
            <a:r>
              <a:rPr lang="en-US" b="true" sz="3937">
                <a:solidFill>
                  <a:srgbClr val="FFFFFF"/>
                </a:solidFill>
                <a:latin typeface="Lato Bold"/>
                <a:ea typeface="Lato Bold"/>
                <a:cs typeface="Lato Bold"/>
                <a:sym typeface="Lato Bold"/>
              </a:rPr>
              <a:t>Thuật toán ABC</a:t>
            </a:r>
            <a:r>
              <a:rPr lang="en-US" b="true" sz="3937">
                <a:solidFill>
                  <a:srgbClr val="FFFFFF"/>
                </a:solidFill>
                <a:latin typeface="Lato Bold"/>
                <a:ea typeface="Lato Bold"/>
                <a:cs typeface="Lato Bold"/>
                <a:sym typeface="Lato Bold"/>
              </a:rPr>
              <a:t> Gốc (Artificial Bee Colony)</a:t>
            </a:r>
          </a:p>
        </p:txBody>
      </p:sp>
      <p:sp>
        <p:nvSpPr>
          <p:cNvPr name="TextBox 5" id="5"/>
          <p:cNvSpPr txBox="true"/>
          <p:nvPr/>
        </p:nvSpPr>
        <p:spPr>
          <a:xfrm rot="0">
            <a:off x="2798604" y="2039838"/>
            <a:ext cx="12369617" cy="6197798"/>
          </a:xfrm>
          <a:prstGeom prst="rect">
            <a:avLst/>
          </a:prstGeom>
        </p:spPr>
        <p:txBody>
          <a:bodyPr anchor="t" rtlCol="false" tIns="0" lIns="0" bIns="0" rIns="0">
            <a:spAutoFit/>
          </a:bodyPr>
          <a:lstStyle/>
          <a:p>
            <a:pPr algn="just" marL="797669" indent="-398835" lvl="1">
              <a:lnSpc>
                <a:spcPts val="4433"/>
              </a:lnSpc>
              <a:buFont typeface="Arial"/>
              <a:buChar char="•"/>
            </a:pPr>
            <a:r>
              <a:rPr lang="en-US" sz="3694">
                <a:solidFill>
                  <a:srgbClr val="000000"/>
                </a:solidFill>
                <a:latin typeface="Lato"/>
                <a:ea typeface="Lato"/>
                <a:cs typeface="Lato"/>
                <a:sym typeface="Lato"/>
              </a:rPr>
              <a:t>Bối cảnh: Các thuật toán trí tuệ bầy đàn (Swarm Intelligence) như GA, PSO, ACO đã chứng minh hiệu quả trong giải quyết bài toán phức tạp.</a:t>
            </a:r>
          </a:p>
          <a:p>
            <a:pPr algn="just">
              <a:lnSpc>
                <a:spcPts val="4433"/>
              </a:lnSpc>
            </a:pPr>
          </a:p>
          <a:p>
            <a:pPr algn="just" marL="797669" indent="-398835" lvl="1">
              <a:lnSpc>
                <a:spcPts val="4433"/>
              </a:lnSpc>
              <a:buFont typeface="Arial"/>
              <a:buChar char="•"/>
            </a:pPr>
            <a:r>
              <a:rPr lang="en-US" sz="3694">
                <a:solidFill>
                  <a:srgbClr val="000000"/>
                </a:solidFill>
                <a:latin typeface="Lato"/>
                <a:ea typeface="Lato"/>
                <a:cs typeface="Lato"/>
                <a:sym typeface="Lato"/>
              </a:rPr>
              <a:t>Thuật toán ABC mô phỏng hành vi tìm kiếm thức ăn thông minh của đàn ong mật, đề xuất bởi D.T. Pham (2005). Đây là </a:t>
            </a:r>
            <a:r>
              <a:rPr lang="en-US" sz="3694">
                <a:solidFill>
                  <a:srgbClr val="000000"/>
                </a:solidFill>
                <a:latin typeface="Lato"/>
                <a:ea typeface="Lato"/>
                <a:cs typeface="Lato"/>
                <a:sym typeface="Lato"/>
              </a:rPr>
              <a:t>thuật toán tối ưu</a:t>
            </a:r>
            <a:r>
              <a:rPr lang="en-US" sz="3694">
                <a:solidFill>
                  <a:srgbClr val="000000"/>
                </a:solidFill>
                <a:latin typeface="Lato"/>
                <a:ea typeface="Lato"/>
                <a:cs typeface="Lato"/>
                <a:sym typeface="Lato"/>
              </a:rPr>
              <a:t> hóa bầy đàn (Swarm Intelligence) kết hợp giữa tìm kiếm ngẫu nhiên và tìm kiếm cục bộ.</a:t>
            </a:r>
          </a:p>
          <a:p>
            <a:pPr algn="just">
              <a:lnSpc>
                <a:spcPts val="4433"/>
              </a:lnSpc>
            </a:pPr>
          </a:p>
          <a:p>
            <a:pPr algn="just">
              <a:lnSpc>
                <a:spcPts val="443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818463" y="1741950"/>
            <a:ext cx="12369617" cy="4510087"/>
          </a:xfrm>
          <a:prstGeom prst="rect">
            <a:avLst/>
          </a:prstGeom>
        </p:spPr>
        <p:txBody>
          <a:bodyPr anchor="t" rtlCol="false" tIns="0" lIns="0" bIns="0" rIns="0">
            <a:spAutoFit/>
          </a:bodyPr>
          <a:lstStyle/>
          <a:p>
            <a:pPr algn="just" marL="797669" indent="-398835" lvl="1">
              <a:lnSpc>
                <a:spcPts val="4433"/>
              </a:lnSpc>
              <a:buFont typeface="Arial"/>
              <a:buChar char="•"/>
            </a:pPr>
            <a:r>
              <a:rPr lang="en-US" b="true" sz="3694">
                <a:solidFill>
                  <a:srgbClr val="000000"/>
                </a:solidFill>
                <a:latin typeface="Lato Bold"/>
                <a:ea typeface="Lato Bold"/>
                <a:cs typeface="Lato Bold"/>
                <a:sym typeface="Lato Bold"/>
              </a:rPr>
              <a:t>Ong thợ </a:t>
            </a:r>
            <a:r>
              <a:rPr lang="en-US" sz="3694">
                <a:solidFill>
                  <a:srgbClr val="000000"/>
                </a:solidFill>
                <a:latin typeface="Lato"/>
                <a:ea typeface="Lato"/>
                <a:cs typeface="Lato"/>
                <a:sym typeface="Lato"/>
              </a:rPr>
              <a:t>(Employed Bees): Tìm nguồn thức ăn, ghi nhớ vị trí/lượng mật, quay về tổ thực hiện "vũ điệu" chia sẻ thông tin.</a:t>
            </a:r>
          </a:p>
          <a:p>
            <a:pPr algn="just" marL="797669" indent="-398835" lvl="1">
              <a:lnSpc>
                <a:spcPts val="4433"/>
              </a:lnSpc>
              <a:buFont typeface="Arial"/>
              <a:buChar char="•"/>
            </a:pPr>
            <a:r>
              <a:rPr lang="en-US" b="true" sz="3694">
                <a:solidFill>
                  <a:srgbClr val="000000"/>
                </a:solidFill>
                <a:latin typeface="Lato Bold"/>
                <a:ea typeface="Lato Bold"/>
                <a:cs typeface="Lato Bold"/>
                <a:sym typeface="Lato Bold"/>
              </a:rPr>
              <a:t>Ong quan sát</a:t>
            </a:r>
            <a:r>
              <a:rPr lang="en-US" sz="3694">
                <a:solidFill>
                  <a:srgbClr val="000000"/>
                </a:solidFill>
                <a:latin typeface="Lato"/>
                <a:ea typeface="Lato"/>
                <a:cs typeface="Lato"/>
                <a:sym typeface="Lato"/>
              </a:rPr>
              <a:t> (Onlooker Bees): Chờ ở tổ, xem điệu nhảy, chọn nguồn thức ăn hứa hẹn nhất để khai </a:t>
            </a:r>
            <a:r>
              <a:rPr lang="en-US" sz="3694">
                <a:solidFill>
                  <a:srgbClr val="000000"/>
                </a:solidFill>
                <a:latin typeface="Lato"/>
                <a:ea typeface="Lato"/>
                <a:cs typeface="Lato"/>
                <a:sym typeface="Lato"/>
              </a:rPr>
              <a:t>thác tiếp.</a:t>
            </a:r>
          </a:p>
          <a:p>
            <a:pPr algn="just" marL="797669" indent="-398835" lvl="1">
              <a:lnSpc>
                <a:spcPts val="4433"/>
              </a:lnSpc>
              <a:buFont typeface="Arial"/>
              <a:buChar char="•"/>
            </a:pPr>
            <a:r>
              <a:rPr lang="en-US" b="true" sz="3694">
                <a:solidFill>
                  <a:srgbClr val="000000"/>
                </a:solidFill>
                <a:latin typeface="Lato Bold"/>
                <a:ea typeface="Lato Bold"/>
                <a:cs typeface="Lato Bold"/>
                <a:sym typeface="Lato Bold"/>
              </a:rPr>
              <a:t>Ong trin</a:t>
            </a:r>
            <a:r>
              <a:rPr lang="en-US" b="true" sz="3694">
                <a:solidFill>
                  <a:srgbClr val="000000"/>
                </a:solidFill>
                <a:latin typeface="Lato Bold"/>
                <a:ea typeface="Lato Bold"/>
                <a:cs typeface="Lato Bold"/>
                <a:sym typeface="Lato Bold"/>
              </a:rPr>
              <a:t>h sát</a:t>
            </a:r>
            <a:r>
              <a:rPr lang="en-US" sz="3694">
                <a:solidFill>
                  <a:srgbClr val="000000"/>
                </a:solidFill>
                <a:latin typeface="Lato"/>
                <a:ea typeface="Lato"/>
                <a:cs typeface="Lato"/>
                <a:sym typeface="Lato"/>
              </a:rPr>
              <a:t> (Scout Bees): Bay ngẫu nhiên tìm nguồn mới khi nguồn cũ cạn kiệt.</a:t>
            </a:r>
          </a:p>
          <a:p>
            <a:pPr algn="just">
              <a:lnSpc>
                <a:spcPts val="4433"/>
              </a:lnSpc>
            </a:pPr>
          </a:p>
        </p:txBody>
      </p:sp>
      <p:sp>
        <p:nvSpPr>
          <p:cNvPr name="Freeform 4" id="4"/>
          <p:cNvSpPr/>
          <p:nvPr/>
        </p:nvSpPr>
        <p:spPr>
          <a:xfrm flipH="false" flipV="false" rot="0">
            <a:off x="4983751" y="5891183"/>
            <a:ext cx="8749190" cy="3208036"/>
          </a:xfrm>
          <a:custGeom>
            <a:avLst/>
            <a:gdLst/>
            <a:ahLst/>
            <a:cxnLst/>
            <a:rect r="r" b="b" t="t" l="l"/>
            <a:pathLst>
              <a:path h="3208036" w="8749190">
                <a:moveTo>
                  <a:pt x="0" y="0"/>
                </a:moveTo>
                <a:lnTo>
                  <a:pt x="8749190" y="0"/>
                </a:lnTo>
                <a:lnTo>
                  <a:pt x="8749190" y="3208035"/>
                </a:lnTo>
                <a:lnTo>
                  <a:pt x="0" y="3208035"/>
                </a:lnTo>
                <a:lnTo>
                  <a:pt x="0" y="0"/>
                </a:lnTo>
                <a:close/>
              </a:path>
            </a:pathLst>
          </a:custGeom>
          <a:blipFill>
            <a:blip r:embed="rId3"/>
            <a:stretch>
              <a:fillRect l="0" t="-24736" r="0" b="-23900"/>
            </a:stretch>
          </a:blipFill>
        </p:spPr>
      </p:sp>
      <p:sp>
        <p:nvSpPr>
          <p:cNvPr name="TextBox 5" id="5"/>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5</a:t>
            </a:r>
          </a:p>
        </p:txBody>
      </p:sp>
      <p:sp>
        <p:nvSpPr>
          <p:cNvPr name="TextBox 6" id="6"/>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Cơ</a:t>
            </a:r>
            <a:r>
              <a:rPr lang="en-US" b="true" sz="3937">
                <a:solidFill>
                  <a:srgbClr val="FFFFFF"/>
                </a:solidFill>
                <a:latin typeface="Lato Bold"/>
                <a:ea typeface="Lato Bold"/>
                <a:cs typeface="Lato Bold"/>
                <a:sym typeface="Lato Bold"/>
              </a:rPr>
              <a:t> sở lý thuyết: Ý tưởng sinh học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798604" y="2039838"/>
            <a:ext cx="12369617" cy="4510087"/>
          </a:xfrm>
          <a:prstGeom prst="rect">
            <a:avLst/>
          </a:prstGeom>
        </p:spPr>
        <p:txBody>
          <a:bodyPr anchor="t" rtlCol="false" tIns="0" lIns="0" bIns="0" rIns="0">
            <a:spAutoFit/>
          </a:bodyPr>
          <a:lstStyle/>
          <a:p>
            <a:pPr algn="just">
              <a:lnSpc>
                <a:spcPts val="4433"/>
              </a:lnSpc>
            </a:pPr>
            <a:r>
              <a:rPr lang="en-US" sz="3694">
                <a:solidFill>
                  <a:srgbClr val="000000"/>
                </a:solidFill>
                <a:latin typeface="Lato"/>
                <a:ea typeface="Lato"/>
                <a:cs typeface="Lato"/>
                <a:sym typeface="Lato"/>
              </a:rPr>
              <a:t>Chuyển đổi từ mô hình sinh học sang toán học:</a:t>
            </a:r>
          </a:p>
          <a:p>
            <a:pPr algn="just">
              <a:lnSpc>
                <a:spcPts val="4433"/>
              </a:lnSpc>
            </a:pPr>
          </a:p>
          <a:p>
            <a:pPr algn="just" marL="797669" indent="-398835" lvl="1">
              <a:lnSpc>
                <a:spcPts val="4433"/>
              </a:lnSpc>
              <a:buFont typeface="Arial"/>
              <a:buChar char="•"/>
            </a:pPr>
            <a:r>
              <a:rPr lang="en-US" sz="3694">
                <a:solidFill>
                  <a:srgbClr val="000000"/>
                </a:solidFill>
                <a:latin typeface="Lato"/>
                <a:ea typeface="Lato"/>
                <a:cs typeface="Lato"/>
                <a:sym typeface="Lato"/>
              </a:rPr>
              <a:t>Nguồn thức ăn: Một nghiệm (lời giải) của bài toán</a:t>
            </a:r>
          </a:p>
          <a:p>
            <a:pPr algn="just" marL="797669" indent="-398835" lvl="1">
              <a:lnSpc>
                <a:spcPts val="4433"/>
              </a:lnSpc>
              <a:buFont typeface="Arial"/>
              <a:buChar char="•"/>
            </a:pPr>
            <a:r>
              <a:rPr lang="en-US" sz="3694">
                <a:solidFill>
                  <a:srgbClr val="000000"/>
                </a:solidFill>
                <a:latin typeface="Lato"/>
                <a:ea typeface="Lato"/>
                <a:cs typeface="Lato"/>
                <a:sym typeface="Lato"/>
              </a:rPr>
              <a:t>Lượng mật hoa: Giá trị hàm thích nghi (Fitness) - Chất lượng lời g</a:t>
            </a:r>
            <a:r>
              <a:rPr lang="en-US" sz="3694">
                <a:solidFill>
                  <a:srgbClr val="000000"/>
                </a:solidFill>
                <a:latin typeface="Lato"/>
                <a:ea typeface="Lato"/>
                <a:cs typeface="Lato"/>
                <a:sym typeface="Lato"/>
              </a:rPr>
              <a:t>iải.</a:t>
            </a:r>
          </a:p>
          <a:p>
            <a:pPr algn="just" marL="797669" indent="-398835" lvl="1">
              <a:lnSpc>
                <a:spcPts val="4433"/>
              </a:lnSpc>
              <a:buFont typeface="Arial"/>
              <a:buChar char="•"/>
            </a:pPr>
            <a:r>
              <a:rPr lang="en-US" sz="3694">
                <a:solidFill>
                  <a:srgbClr val="000000"/>
                </a:solidFill>
                <a:latin typeface="Lato"/>
                <a:ea typeface="Lato"/>
                <a:cs typeface="Lato"/>
                <a:sym typeface="Lato"/>
              </a:rPr>
              <a:t>Vị trí </a:t>
            </a:r>
            <a:r>
              <a:rPr lang="en-US" sz="3694">
                <a:solidFill>
                  <a:srgbClr val="000000"/>
                </a:solidFill>
                <a:latin typeface="Lato"/>
                <a:ea typeface="Lato"/>
                <a:cs typeface="Lato"/>
                <a:sym typeface="Lato"/>
              </a:rPr>
              <a:t>nguồn:</a:t>
            </a:r>
            <a:r>
              <a:rPr lang="en-US" sz="3694">
                <a:solidFill>
                  <a:srgbClr val="000000"/>
                </a:solidFill>
                <a:latin typeface="Lato"/>
                <a:ea typeface="Lato"/>
                <a:cs typeface="Lato"/>
                <a:sym typeface="Lato"/>
              </a:rPr>
              <a:t> Các tham số biến quyết định trong không gian D-chiều.</a:t>
            </a:r>
          </a:p>
          <a:p>
            <a:pPr algn="just">
              <a:lnSpc>
                <a:spcPts val="4433"/>
              </a:lnSpc>
            </a:pPr>
          </a:p>
        </p:txBody>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6</a:t>
            </a:r>
          </a:p>
        </p:txBody>
      </p:sp>
      <p:sp>
        <p:nvSpPr>
          <p:cNvPr name="TextBox 5" id="5"/>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Á</a:t>
            </a:r>
            <a:r>
              <a:rPr lang="en-US" b="true" sz="3937">
                <a:solidFill>
                  <a:srgbClr val="FFFFFF"/>
                </a:solidFill>
                <a:latin typeface="Lato Bold"/>
                <a:ea typeface="Lato Bold"/>
                <a:cs typeface="Lato Bold"/>
                <a:sym typeface="Lato Bold"/>
              </a:rPr>
              <a:t>nh xạ bài toán Tối ưu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11217" y="2114573"/>
            <a:ext cx="6767283" cy="1827166"/>
          </a:xfrm>
          <a:custGeom>
            <a:avLst/>
            <a:gdLst/>
            <a:ahLst/>
            <a:cxnLst/>
            <a:rect r="r" b="b" t="t" l="l"/>
            <a:pathLst>
              <a:path h="1827166" w="6767283">
                <a:moveTo>
                  <a:pt x="0" y="0"/>
                </a:moveTo>
                <a:lnTo>
                  <a:pt x="6767282" y="0"/>
                </a:lnTo>
                <a:lnTo>
                  <a:pt x="6767282" y="1827166"/>
                </a:lnTo>
                <a:lnTo>
                  <a:pt x="0" y="1827166"/>
                </a:lnTo>
                <a:lnTo>
                  <a:pt x="0" y="0"/>
                </a:lnTo>
                <a:close/>
              </a:path>
            </a:pathLst>
          </a:custGeom>
          <a:blipFill>
            <a:blip r:embed="rId3"/>
            <a:stretch>
              <a:fillRect l="0" t="0" r="0" b="0"/>
            </a:stretch>
          </a:blipFill>
        </p:spPr>
      </p:sp>
      <p:sp>
        <p:nvSpPr>
          <p:cNvPr name="Freeform 4" id="4"/>
          <p:cNvSpPr/>
          <p:nvPr/>
        </p:nvSpPr>
        <p:spPr>
          <a:xfrm flipH="false" flipV="false" rot="0">
            <a:off x="4662740" y="3941739"/>
            <a:ext cx="557456" cy="562570"/>
          </a:xfrm>
          <a:custGeom>
            <a:avLst/>
            <a:gdLst/>
            <a:ahLst/>
            <a:cxnLst/>
            <a:rect r="r" b="b" t="t" l="l"/>
            <a:pathLst>
              <a:path h="562570" w="557456">
                <a:moveTo>
                  <a:pt x="0" y="0"/>
                </a:moveTo>
                <a:lnTo>
                  <a:pt x="557456" y="0"/>
                </a:lnTo>
                <a:lnTo>
                  <a:pt x="557456" y="562571"/>
                </a:lnTo>
                <a:lnTo>
                  <a:pt x="0" y="562571"/>
                </a:lnTo>
                <a:lnTo>
                  <a:pt x="0" y="0"/>
                </a:lnTo>
                <a:close/>
              </a:path>
            </a:pathLst>
          </a:custGeom>
          <a:blipFill>
            <a:blip r:embed="rId4"/>
            <a:stretch>
              <a:fillRect l="0" t="0" r="0" b="0"/>
            </a:stretch>
          </a:blipFill>
        </p:spPr>
      </p:sp>
      <p:sp>
        <p:nvSpPr>
          <p:cNvPr name="Freeform 5" id="5"/>
          <p:cNvSpPr/>
          <p:nvPr/>
        </p:nvSpPr>
        <p:spPr>
          <a:xfrm flipH="false" flipV="false" rot="0">
            <a:off x="3949208" y="5702623"/>
            <a:ext cx="6243342" cy="920893"/>
          </a:xfrm>
          <a:custGeom>
            <a:avLst/>
            <a:gdLst/>
            <a:ahLst/>
            <a:cxnLst/>
            <a:rect r="r" b="b" t="t" l="l"/>
            <a:pathLst>
              <a:path h="920893" w="6243342">
                <a:moveTo>
                  <a:pt x="0" y="0"/>
                </a:moveTo>
                <a:lnTo>
                  <a:pt x="6243341" y="0"/>
                </a:lnTo>
                <a:lnTo>
                  <a:pt x="6243341" y="920893"/>
                </a:lnTo>
                <a:lnTo>
                  <a:pt x="0" y="920893"/>
                </a:lnTo>
                <a:lnTo>
                  <a:pt x="0" y="0"/>
                </a:lnTo>
                <a:close/>
              </a:path>
            </a:pathLst>
          </a:custGeom>
          <a:blipFill>
            <a:blip r:embed="rId5"/>
            <a:stretch>
              <a:fillRect l="0" t="0" r="0" b="0"/>
            </a:stretch>
          </a:blipFill>
        </p:spPr>
      </p:sp>
      <p:sp>
        <p:nvSpPr>
          <p:cNvPr name="Freeform 6" id="6"/>
          <p:cNvSpPr/>
          <p:nvPr/>
        </p:nvSpPr>
        <p:spPr>
          <a:xfrm flipH="false" flipV="false" rot="0">
            <a:off x="3522357" y="7377539"/>
            <a:ext cx="412367" cy="511102"/>
          </a:xfrm>
          <a:custGeom>
            <a:avLst/>
            <a:gdLst/>
            <a:ahLst/>
            <a:cxnLst/>
            <a:rect r="r" b="b" t="t" l="l"/>
            <a:pathLst>
              <a:path h="511102" w="412367">
                <a:moveTo>
                  <a:pt x="0" y="0"/>
                </a:moveTo>
                <a:lnTo>
                  <a:pt x="412367" y="0"/>
                </a:lnTo>
                <a:lnTo>
                  <a:pt x="412367" y="511102"/>
                </a:lnTo>
                <a:lnTo>
                  <a:pt x="0" y="511102"/>
                </a:lnTo>
                <a:lnTo>
                  <a:pt x="0" y="0"/>
                </a:lnTo>
                <a:close/>
              </a:path>
            </a:pathLst>
          </a:custGeom>
          <a:blipFill>
            <a:blip r:embed="rId6"/>
            <a:stretch>
              <a:fillRect l="0" t="0" r="0" b="0"/>
            </a:stretch>
          </a:blipFill>
        </p:spPr>
      </p:sp>
      <p:sp>
        <p:nvSpPr>
          <p:cNvPr name="Freeform 7" id="7"/>
          <p:cNvSpPr/>
          <p:nvPr/>
        </p:nvSpPr>
        <p:spPr>
          <a:xfrm flipH="false" flipV="false" rot="0">
            <a:off x="3485879" y="7888641"/>
            <a:ext cx="448845" cy="556315"/>
          </a:xfrm>
          <a:custGeom>
            <a:avLst/>
            <a:gdLst/>
            <a:ahLst/>
            <a:cxnLst/>
            <a:rect r="r" b="b" t="t" l="l"/>
            <a:pathLst>
              <a:path h="556315" w="448845">
                <a:moveTo>
                  <a:pt x="0" y="0"/>
                </a:moveTo>
                <a:lnTo>
                  <a:pt x="448845" y="0"/>
                </a:lnTo>
                <a:lnTo>
                  <a:pt x="448845" y="556315"/>
                </a:lnTo>
                <a:lnTo>
                  <a:pt x="0" y="556315"/>
                </a:lnTo>
                <a:lnTo>
                  <a:pt x="0" y="0"/>
                </a:lnTo>
                <a:close/>
              </a:path>
            </a:pathLst>
          </a:custGeom>
          <a:blipFill>
            <a:blip r:embed="rId6"/>
            <a:stretch>
              <a:fillRect l="0" t="0" r="0" b="0"/>
            </a:stretch>
          </a:blipFill>
        </p:spPr>
      </p:sp>
      <p:sp>
        <p:nvSpPr>
          <p:cNvPr name="Freeform 8" id="8"/>
          <p:cNvSpPr/>
          <p:nvPr/>
        </p:nvSpPr>
        <p:spPr>
          <a:xfrm flipH="false" flipV="false" rot="0">
            <a:off x="3145418" y="8444956"/>
            <a:ext cx="753878" cy="630195"/>
          </a:xfrm>
          <a:custGeom>
            <a:avLst/>
            <a:gdLst/>
            <a:ahLst/>
            <a:cxnLst/>
            <a:rect r="r" b="b" t="t" l="l"/>
            <a:pathLst>
              <a:path h="630195" w="753878">
                <a:moveTo>
                  <a:pt x="0" y="0"/>
                </a:moveTo>
                <a:lnTo>
                  <a:pt x="753878" y="0"/>
                </a:lnTo>
                <a:lnTo>
                  <a:pt x="753878" y="630195"/>
                </a:lnTo>
                <a:lnTo>
                  <a:pt x="0" y="630195"/>
                </a:lnTo>
                <a:lnTo>
                  <a:pt x="0" y="0"/>
                </a:lnTo>
                <a:close/>
              </a:path>
            </a:pathLst>
          </a:custGeom>
          <a:blipFill>
            <a:blip r:embed="rId7"/>
            <a:stretch>
              <a:fillRect l="0" t="0" r="0" b="0"/>
            </a:stretch>
          </a:blipFill>
        </p:spPr>
      </p:sp>
      <p:sp>
        <p:nvSpPr>
          <p:cNvPr name="Freeform 9" id="9"/>
          <p:cNvSpPr/>
          <p:nvPr/>
        </p:nvSpPr>
        <p:spPr>
          <a:xfrm flipH="false" flipV="false" rot="0">
            <a:off x="7484400" y="7434011"/>
            <a:ext cx="384584" cy="398157"/>
          </a:xfrm>
          <a:custGeom>
            <a:avLst/>
            <a:gdLst/>
            <a:ahLst/>
            <a:cxnLst/>
            <a:rect r="r" b="b" t="t" l="l"/>
            <a:pathLst>
              <a:path h="398157" w="384584">
                <a:moveTo>
                  <a:pt x="0" y="0"/>
                </a:moveTo>
                <a:lnTo>
                  <a:pt x="384584" y="0"/>
                </a:lnTo>
                <a:lnTo>
                  <a:pt x="384584" y="398158"/>
                </a:lnTo>
                <a:lnTo>
                  <a:pt x="0" y="398158"/>
                </a:lnTo>
                <a:lnTo>
                  <a:pt x="0" y="0"/>
                </a:lnTo>
                <a:close/>
              </a:path>
            </a:pathLst>
          </a:custGeom>
          <a:blipFill>
            <a:blip r:embed="rId8"/>
            <a:stretch>
              <a:fillRect l="0" t="0" r="0" b="0"/>
            </a:stretch>
          </a:blipFill>
        </p:spPr>
      </p:sp>
      <p:sp>
        <p:nvSpPr>
          <p:cNvPr name="TextBox 10" id="10"/>
          <p:cNvSpPr txBox="true"/>
          <p:nvPr/>
        </p:nvSpPr>
        <p:spPr>
          <a:xfrm rot="0">
            <a:off x="2778745" y="1364626"/>
            <a:ext cx="12369617" cy="572095"/>
          </a:xfrm>
          <a:prstGeom prst="rect">
            <a:avLst/>
          </a:prstGeom>
        </p:spPr>
        <p:txBody>
          <a:bodyPr anchor="t" rtlCol="false" tIns="0" lIns="0" bIns="0" rIns="0">
            <a:spAutoFit/>
          </a:bodyPr>
          <a:lstStyle/>
          <a:p>
            <a:pPr algn="just" marL="797669" indent="-398835" lvl="1">
              <a:lnSpc>
                <a:spcPts val="4433"/>
              </a:lnSpc>
              <a:buAutoNum type="arabicPeriod" startAt="1"/>
            </a:pPr>
            <a:r>
              <a:rPr lang="en-US" sz="3694">
                <a:solidFill>
                  <a:srgbClr val="000000"/>
                </a:solidFill>
                <a:latin typeface="Lato"/>
                <a:ea typeface="Lato"/>
                <a:cs typeface="Lato"/>
                <a:sym typeface="Lato"/>
              </a:rPr>
              <a:t>Công thức độ thích nghi (Fitness):</a:t>
            </a:r>
          </a:p>
        </p:txBody>
      </p:sp>
      <p:sp>
        <p:nvSpPr>
          <p:cNvPr name="TextBox 11" id="11"/>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7</a:t>
            </a:r>
          </a:p>
        </p:txBody>
      </p:sp>
      <p:sp>
        <p:nvSpPr>
          <p:cNvPr name="TextBox 12" id="12"/>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Mô hình hóa bài toán</a:t>
            </a:r>
          </a:p>
        </p:txBody>
      </p:sp>
      <p:sp>
        <p:nvSpPr>
          <p:cNvPr name="TextBox 13" id="13"/>
          <p:cNvSpPr txBox="true"/>
          <p:nvPr/>
        </p:nvSpPr>
        <p:spPr>
          <a:xfrm rot="0">
            <a:off x="2286000" y="3932214"/>
            <a:ext cx="11844124" cy="572095"/>
          </a:xfrm>
          <a:prstGeom prst="rect">
            <a:avLst/>
          </a:prstGeom>
        </p:spPr>
        <p:txBody>
          <a:bodyPr anchor="t" rtlCol="false" tIns="0" lIns="0" bIns="0" rIns="0">
            <a:spAutoFit/>
          </a:bodyPr>
          <a:lstStyle/>
          <a:p>
            <a:pPr algn="ctr">
              <a:lnSpc>
                <a:spcPts val="4438"/>
              </a:lnSpc>
              <a:spcBef>
                <a:spcPct val="0"/>
              </a:spcBef>
            </a:pPr>
            <a:r>
              <a:rPr lang="en-US" sz="3698">
                <a:solidFill>
                  <a:srgbClr val="000000"/>
                </a:solidFill>
                <a:latin typeface="Lato"/>
                <a:ea typeface="Lato"/>
                <a:cs typeface="Lato"/>
                <a:sym typeface="Lato"/>
              </a:rPr>
              <a:t>Tro</a:t>
            </a:r>
            <a:r>
              <a:rPr lang="en-US" sz="3698">
                <a:solidFill>
                  <a:srgbClr val="000000"/>
                </a:solidFill>
                <a:latin typeface="Lato"/>
                <a:ea typeface="Lato"/>
                <a:cs typeface="Lato"/>
                <a:sym typeface="Lato"/>
              </a:rPr>
              <a:t>ng đó     là giá trị hàm mục tiêu của nghiệm thứ i.</a:t>
            </a:r>
          </a:p>
        </p:txBody>
      </p:sp>
      <p:sp>
        <p:nvSpPr>
          <p:cNvPr name="TextBox 14" id="14"/>
          <p:cNvSpPr txBox="true"/>
          <p:nvPr/>
        </p:nvSpPr>
        <p:spPr>
          <a:xfrm rot="0">
            <a:off x="2619904" y="5028404"/>
            <a:ext cx="12687300" cy="1134666"/>
          </a:xfrm>
          <a:prstGeom prst="rect">
            <a:avLst/>
          </a:prstGeom>
        </p:spPr>
        <p:txBody>
          <a:bodyPr anchor="t" rtlCol="false" tIns="0" lIns="0" bIns="0" rIns="0">
            <a:spAutoFit/>
          </a:bodyPr>
          <a:lstStyle/>
          <a:p>
            <a:pPr algn="l" marL="798493" indent="-399247" lvl="1">
              <a:lnSpc>
                <a:spcPts val="4438"/>
              </a:lnSpc>
              <a:buAutoNum type="arabicPeriod" startAt="1"/>
            </a:pPr>
            <a:r>
              <a:rPr lang="en-US" sz="3698">
                <a:solidFill>
                  <a:srgbClr val="000000"/>
                </a:solidFill>
                <a:latin typeface="Lato"/>
                <a:ea typeface="Lato"/>
                <a:cs typeface="Lato"/>
                <a:sym typeface="Lato"/>
              </a:rPr>
              <a:t>Cơ chế tìm k</a:t>
            </a:r>
            <a:r>
              <a:rPr lang="en-US" sz="3698">
                <a:solidFill>
                  <a:srgbClr val="000000"/>
                </a:solidFill>
                <a:latin typeface="Lato"/>
                <a:ea typeface="Lato"/>
                <a:cs typeface="Lato"/>
                <a:sym typeface="Lato"/>
              </a:rPr>
              <a:t>iếm lân cận (Ong thợ &amp; Ong quan sát): </a:t>
            </a:r>
          </a:p>
          <a:p>
            <a:pPr algn="ctr">
              <a:lnSpc>
                <a:spcPts val="4438"/>
              </a:lnSpc>
              <a:spcBef>
                <a:spcPct val="0"/>
              </a:spcBef>
            </a:pPr>
          </a:p>
        </p:txBody>
      </p:sp>
      <p:sp>
        <p:nvSpPr>
          <p:cNvPr name="TextBox 15" id="15"/>
          <p:cNvSpPr txBox="true"/>
          <p:nvPr/>
        </p:nvSpPr>
        <p:spPr>
          <a:xfrm rot="0">
            <a:off x="2897900" y="6753976"/>
            <a:ext cx="13258587" cy="2259806"/>
          </a:xfrm>
          <a:prstGeom prst="rect">
            <a:avLst/>
          </a:prstGeom>
        </p:spPr>
        <p:txBody>
          <a:bodyPr anchor="t" rtlCol="false" tIns="0" lIns="0" bIns="0" rIns="0">
            <a:spAutoFit/>
          </a:bodyPr>
          <a:lstStyle/>
          <a:p>
            <a:pPr algn="just">
              <a:lnSpc>
                <a:spcPts val="4438"/>
              </a:lnSpc>
            </a:pPr>
            <a:r>
              <a:rPr lang="en-US" sz="3698">
                <a:solidFill>
                  <a:srgbClr val="000000"/>
                </a:solidFill>
                <a:latin typeface="Lato"/>
                <a:ea typeface="Lato"/>
                <a:cs typeface="Lato"/>
                <a:sym typeface="Lato"/>
              </a:rPr>
              <a:t>Trong đó</a:t>
            </a:r>
          </a:p>
          <a:p>
            <a:pPr algn="just">
              <a:lnSpc>
                <a:spcPts val="4438"/>
              </a:lnSpc>
              <a:spcBef>
                <a:spcPct val="0"/>
              </a:spcBef>
            </a:pPr>
            <a:r>
              <a:rPr lang="en-US" sz="3698">
                <a:solidFill>
                  <a:srgbClr val="000000"/>
                </a:solidFill>
                <a:latin typeface="Lato"/>
                <a:ea typeface="Lato"/>
                <a:cs typeface="Lato"/>
                <a:sym typeface="Lato"/>
              </a:rPr>
              <a:t>• k    {f1; . . . ; S</a:t>
            </a:r>
            <a:r>
              <a:rPr lang="en-US" sz="3698">
                <a:solidFill>
                  <a:srgbClr val="000000"/>
                </a:solidFill>
                <a:latin typeface="Lato"/>
                <a:ea typeface="Lato"/>
                <a:cs typeface="Lato"/>
                <a:sym typeface="Lato"/>
              </a:rPr>
              <a:t>N} và k    i là một chỉ số ngẫu nhiên khác.</a:t>
            </a:r>
          </a:p>
          <a:p>
            <a:pPr algn="just">
              <a:lnSpc>
                <a:spcPts val="4438"/>
              </a:lnSpc>
              <a:spcBef>
                <a:spcPct val="0"/>
              </a:spcBef>
            </a:pPr>
            <a:r>
              <a:rPr lang="en-US" sz="3698">
                <a:solidFill>
                  <a:srgbClr val="000000"/>
                </a:solidFill>
                <a:latin typeface="Lato"/>
                <a:ea typeface="Lato"/>
                <a:cs typeface="Lato"/>
                <a:sym typeface="Lato"/>
              </a:rPr>
              <a:t>• j     {f1; . . . ; D} là chỉ số chiều được chọn ngẫu nhiên.</a:t>
            </a:r>
          </a:p>
          <a:p>
            <a:pPr algn="just">
              <a:lnSpc>
                <a:spcPts val="4438"/>
              </a:lnSpc>
              <a:spcBef>
                <a:spcPct val="0"/>
              </a:spcBef>
            </a:pPr>
            <a:r>
              <a:rPr lang="en-US" sz="3698">
                <a:solidFill>
                  <a:srgbClr val="000000"/>
                </a:solidFill>
                <a:latin typeface="Lato"/>
                <a:ea typeface="Lato"/>
                <a:cs typeface="Lato"/>
                <a:sym typeface="Lato"/>
              </a:rPr>
              <a:t>•      là một số ngẫu nhiên trong khoảng [-1;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271901" y="3366328"/>
            <a:ext cx="5121874" cy="1715421"/>
          </a:xfrm>
          <a:custGeom>
            <a:avLst/>
            <a:gdLst/>
            <a:ahLst/>
            <a:cxnLst/>
            <a:rect r="r" b="b" t="t" l="l"/>
            <a:pathLst>
              <a:path h="1715421" w="5121874">
                <a:moveTo>
                  <a:pt x="0" y="0"/>
                </a:moveTo>
                <a:lnTo>
                  <a:pt x="5121874" y="0"/>
                </a:lnTo>
                <a:lnTo>
                  <a:pt x="5121874" y="1715422"/>
                </a:lnTo>
                <a:lnTo>
                  <a:pt x="0" y="1715422"/>
                </a:lnTo>
                <a:lnTo>
                  <a:pt x="0" y="0"/>
                </a:lnTo>
                <a:close/>
              </a:path>
            </a:pathLst>
          </a:custGeom>
          <a:blipFill>
            <a:blip r:embed="rId3"/>
            <a:stretch>
              <a:fillRect l="0" t="0" r="0" b="0"/>
            </a:stretch>
          </a:blipFill>
        </p:spPr>
      </p:sp>
      <p:sp>
        <p:nvSpPr>
          <p:cNvPr name="Freeform 4" id="4"/>
          <p:cNvSpPr/>
          <p:nvPr/>
        </p:nvSpPr>
        <p:spPr>
          <a:xfrm flipH="false" flipV="false" rot="0">
            <a:off x="5132839" y="7344184"/>
            <a:ext cx="3489844" cy="1383298"/>
          </a:xfrm>
          <a:custGeom>
            <a:avLst/>
            <a:gdLst/>
            <a:ahLst/>
            <a:cxnLst/>
            <a:rect r="r" b="b" t="t" l="l"/>
            <a:pathLst>
              <a:path h="1383298" w="3489844">
                <a:moveTo>
                  <a:pt x="0" y="0"/>
                </a:moveTo>
                <a:lnTo>
                  <a:pt x="3489844" y="0"/>
                </a:lnTo>
                <a:lnTo>
                  <a:pt x="3489844" y="1383299"/>
                </a:lnTo>
                <a:lnTo>
                  <a:pt x="0" y="1383299"/>
                </a:lnTo>
                <a:lnTo>
                  <a:pt x="0" y="0"/>
                </a:lnTo>
                <a:close/>
              </a:path>
            </a:pathLst>
          </a:custGeom>
          <a:blipFill>
            <a:blip r:embed="rId4"/>
            <a:stretch>
              <a:fillRect l="0" t="0" r="0" b="0"/>
            </a:stretch>
          </a:blipFill>
        </p:spPr>
      </p:sp>
      <p:sp>
        <p:nvSpPr>
          <p:cNvPr name="TextBox 5" id="5"/>
          <p:cNvSpPr txBox="true"/>
          <p:nvPr/>
        </p:nvSpPr>
        <p:spPr>
          <a:xfrm rot="0">
            <a:off x="2286000" y="4989328"/>
            <a:ext cx="13716000" cy="2259806"/>
          </a:xfrm>
          <a:prstGeom prst="rect">
            <a:avLst/>
          </a:prstGeom>
        </p:spPr>
        <p:txBody>
          <a:bodyPr anchor="t" rtlCol="false" tIns="0" lIns="0" bIns="0" rIns="0">
            <a:spAutoFit/>
          </a:bodyPr>
          <a:lstStyle/>
          <a:p>
            <a:pPr algn="just" marL="798493" indent="-399247" lvl="1">
              <a:lnSpc>
                <a:spcPts val="4438"/>
              </a:lnSpc>
              <a:buFont typeface="Arial"/>
              <a:buChar char="•"/>
            </a:pPr>
            <a:r>
              <a:rPr lang="en-US" sz="3698">
                <a:solidFill>
                  <a:srgbClr val="000000"/>
                </a:solidFill>
                <a:latin typeface="Lato"/>
                <a:ea typeface="Lato"/>
                <a:cs typeface="Lato"/>
                <a:sym typeface="Lato"/>
              </a:rPr>
              <a:t>Sinh m</a:t>
            </a:r>
            <a:r>
              <a:rPr lang="en-US" sz="3698">
                <a:solidFill>
                  <a:srgbClr val="000000"/>
                </a:solidFill>
                <a:latin typeface="Lato"/>
                <a:ea typeface="Lato"/>
                <a:cs typeface="Lato"/>
                <a:sym typeface="Lato"/>
              </a:rPr>
              <a:t>ột số ngẫu nhiên r trong khoảng [0, TotalFit].</a:t>
            </a:r>
          </a:p>
          <a:p>
            <a:pPr algn="just" marL="798493" indent="-399247" lvl="1">
              <a:lnSpc>
                <a:spcPts val="4438"/>
              </a:lnSpc>
              <a:spcBef>
                <a:spcPct val="0"/>
              </a:spcBef>
              <a:buFont typeface="Arial"/>
              <a:buChar char="•"/>
            </a:pPr>
            <a:r>
              <a:rPr lang="en-US" sz="3698">
                <a:solidFill>
                  <a:srgbClr val="000000"/>
                </a:solidFill>
                <a:latin typeface="Lato"/>
                <a:ea typeface="Lato"/>
                <a:cs typeface="Lato"/>
                <a:sym typeface="Lato"/>
              </a:rPr>
              <a:t>Duyệt qua các nguồn thức ăn và cộng dồn giá trị thích nghi vào biến tích lũy acc. Nguồn </a:t>
            </a:r>
            <a:r>
              <a:rPr lang="en-US" sz="3698">
                <a:solidFill>
                  <a:srgbClr val="000000"/>
                </a:solidFill>
                <a:latin typeface="Lato"/>
                <a:ea typeface="Lato"/>
                <a:cs typeface="Lato"/>
                <a:sym typeface="Lato"/>
              </a:rPr>
              <a:t>thức ăn thứ i được chọn là nguồn đầu tiên thỏa mãn điều kiện:</a:t>
            </a:r>
          </a:p>
        </p:txBody>
      </p:sp>
      <p:sp>
        <p:nvSpPr>
          <p:cNvPr name="TextBox 6" id="6"/>
          <p:cNvSpPr txBox="true"/>
          <p:nvPr/>
        </p:nvSpPr>
        <p:spPr>
          <a:xfrm rot="0">
            <a:off x="2619904" y="1364626"/>
            <a:ext cx="12369617" cy="572095"/>
          </a:xfrm>
          <a:prstGeom prst="rect">
            <a:avLst/>
          </a:prstGeom>
        </p:spPr>
        <p:txBody>
          <a:bodyPr anchor="t" rtlCol="false" tIns="0" lIns="0" bIns="0" rIns="0">
            <a:spAutoFit/>
          </a:bodyPr>
          <a:lstStyle/>
          <a:p>
            <a:pPr algn="just" marL="797669" indent="-398835" lvl="1">
              <a:lnSpc>
                <a:spcPts val="4433"/>
              </a:lnSpc>
              <a:buAutoNum type="arabicPeriod" startAt="1"/>
            </a:pPr>
            <a:r>
              <a:rPr lang="en-US" sz="3694">
                <a:solidFill>
                  <a:srgbClr val="000000"/>
                </a:solidFill>
                <a:latin typeface="Lato"/>
                <a:ea typeface="Lato"/>
                <a:cs typeface="Lato"/>
                <a:sym typeface="Lato"/>
              </a:rPr>
              <a:t>Cơ chế chọn lọc (Ong quan sát)</a:t>
            </a:r>
          </a:p>
        </p:txBody>
      </p:sp>
      <p:sp>
        <p:nvSpPr>
          <p:cNvPr name="TextBox 7" id="7"/>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8</a:t>
            </a:r>
          </a:p>
        </p:txBody>
      </p:sp>
      <p:sp>
        <p:nvSpPr>
          <p:cNvPr name="TextBox 8" id="8"/>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Mô hình hóa bài toán (Tiếp)</a:t>
            </a:r>
          </a:p>
        </p:txBody>
      </p:sp>
      <p:sp>
        <p:nvSpPr>
          <p:cNvPr name="TextBox 9" id="9"/>
          <p:cNvSpPr txBox="true"/>
          <p:nvPr/>
        </p:nvSpPr>
        <p:spPr>
          <a:xfrm rot="0">
            <a:off x="3355345" y="2093899"/>
            <a:ext cx="12646655" cy="518517"/>
          </a:xfrm>
          <a:prstGeom prst="rect">
            <a:avLst/>
          </a:prstGeom>
        </p:spPr>
        <p:txBody>
          <a:bodyPr anchor="t" rtlCol="false" tIns="0" lIns="0" bIns="0" rIns="0">
            <a:spAutoFit/>
          </a:bodyPr>
          <a:lstStyle/>
          <a:p>
            <a:pPr algn="just">
              <a:lnSpc>
                <a:spcPts val="4100"/>
              </a:lnSpc>
              <a:spcBef>
                <a:spcPct val="0"/>
              </a:spcBef>
            </a:pPr>
            <a:r>
              <a:rPr lang="en-US" sz="3417">
                <a:solidFill>
                  <a:srgbClr val="000000"/>
                </a:solidFill>
                <a:latin typeface="Lato"/>
                <a:ea typeface="Lato"/>
                <a:cs typeface="Lato"/>
                <a:sym typeface="Lato"/>
              </a:rPr>
              <a:t>Ro</a:t>
            </a:r>
            <a:r>
              <a:rPr lang="en-US" sz="3417">
                <a:solidFill>
                  <a:srgbClr val="000000"/>
                </a:solidFill>
                <a:latin typeface="Lato"/>
                <a:ea typeface="Lato"/>
                <a:cs typeface="Lato"/>
                <a:sym typeface="Lato"/>
              </a:rPr>
              <a:t>ulette Wheel Selection</a:t>
            </a:r>
          </a:p>
        </p:txBody>
      </p:sp>
      <p:sp>
        <p:nvSpPr>
          <p:cNvPr name="TextBox 10" id="10"/>
          <p:cNvSpPr txBox="true"/>
          <p:nvPr/>
        </p:nvSpPr>
        <p:spPr>
          <a:xfrm rot="0">
            <a:off x="2286000" y="2794233"/>
            <a:ext cx="10151883" cy="572095"/>
          </a:xfrm>
          <a:prstGeom prst="rect">
            <a:avLst/>
          </a:prstGeom>
        </p:spPr>
        <p:txBody>
          <a:bodyPr anchor="t" rtlCol="false" tIns="0" lIns="0" bIns="0" rIns="0">
            <a:spAutoFit/>
          </a:bodyPr>
          <a:lstStyle/>
          <a:p>
            <a:pPr algn="ctr" marL="798493" indent="-399247" lvl="1">
              <a:lnSpc>
                <a:spcPts val="4438"/>
              </a:lnSpc>
              <a:buFont typeface="Arial"/>
              <a:buChar char="•"/>
            </a:pPr>
            <a:r>
              <a:rPr lang="en-US" sz="3698">
                <a:solidFill>
                  <a:srgbClr val="000000"/>
                </a:solidFill>
                <a:latin typeface="Lato"/>
                <a:ea typeface="Lato"/>
                <a:cs typeface="Lato"/>
                <a:sym typeface="Lato"/>
              </a:rPr>
              <a:t>Tính</a:t>
            </a:r>
            <a:r>
              <a:rPr lang="en-US" sz="3698">
                <a:solidFill>
                  <a:srgbClr val="000000"/>
                </a:solidFill>
                <a:latin typeface="Lato"/>
                <a:ea typeface="Lato"/>
                <a:cs typeface="Lato"/>
                <a:sym typeface="Lato"/>
              </a:rPr>
              <a:t> tổng độ thích nghi của toàn bộ quần thể:</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906028" y="3548829"/>
            <a:ext cx="8475944" cy="614506"/>
          </a:xfrm>
          <a:custGeom>
            <a:avLst/>
            <a:gdLst/>
            <a:ahLst/>
            <a:cxnLst/>
            <a:rect r="r" b="b" t="t" l="l"/>
            <a:pathLst>
              <a:path h="614506" w="8475944">
                <a:moveTo>
                  <a:pt x="0" y="0"/>
                </a:moveTo>
                <a:lnTo>
                  <a:pt x="8475944" y="0"/>
                </a:lnTo>
                <a:lnTo>
                  <a:pt x="8475944" y="614506"/>
                </a:lnTo>
                <a:lnTo>
                  <a:pt x="0" y="614506"/>
                </a:lnTo>
                <a:lnTo>
                  <a:pt x="0" y="0"/>
                </a:lnTo>
                <a:close/>
              </a:path>
            </a:pathLst>
          </a:custGeom>
          <a:blipFill>
            <a:blip r:embed="rId3"/>
            <a:stretch>
              <a:fillRect l="0" t="0" r="0" b="0"/>
            </a:stretch>
          </a:blipFill>
        </p:spPr>
      </p:sp>
      <p:sp>
        <p:nvSpPr>
          <p:cNvPr name="TextBox 4" id="4"/>
          <p:cNvSpPr txBox="true"/>
          <p:nvPr/>
        </p:nvSpPr>
        <p:spPr>
          <a:xfrm rot="0">
            <a:off x="12715662" y="9912958"/>
            <a:ext cx="2828925" cy="277416"/>
          </a:xfrm>
          <a:prstGeom prst="rect">
            <a:avLst/>
          </a:prstGeom>
        </p:spPr>
        <p:txBody>
          <a:bodyPr anchor="t" rtlCol="false" tIns="0" lIns="0" bIns="0" rIns="0">
            <a:spAutoFit/>
          </a:bodyPr>
          <a:lstStyle/>
          <a:p>
            <a:pPr algn="r">
              <a:lnSpc>
                <a:spcPts val="2159"/>
              </a:lnSpc>
            </a:pPr>
            <a:r>
              <a:rPr lang="en-US" sz="1799" b="true">
                <a:solidFill>
                  <a:srgbClr val="C00000"/>
                </a:solidFill>
                <a:latin typeface="Lato Bold"/>
                <a:ea typeface="Lato Bold"/>
                <a:cs typeface="Lato Bold"/>
                <a:sym typeface="Lato Bold"/>
              </a:rPr>
              <a:t>9</a:t>
            </a:r>
          </a:p>
        </p:txBody>
      </p:sp>
      <p:sp>
        <p:nvSpPr>
          <p:cNvPr name="TextBox 5" id="5"/>
          <p:cNvSpPr txBox="true"/>
          <p:nvPr/>
        </p:nvSpPr>
        <p:spPr>
          <a:xfrm rot="0">
            <a:off x="3115242" y="195644"/>
            <a:ext cx="11014882" cy="598884"/>
          </a:xfrm>
          <a:prstGeom prst="rect">
            <a:avLst/>
          </a:prstGeom>
        </p:spPr>
        <p:txBody>
          <a:bodyPr anchor="t" rtlCol="false" tIns="0" lIns="0" bIns="0" rIns="0">
            <a:spAutoFit/>
          </a:bodyPr>
          <a:lstStyle/>
          <a:p>
            <a:pPr algn="l">
              <a:lnSpc>
                <a:spcPts val="4724"/>
              </a:lnSpc>
              <a:spcBef>
                <a:spcPct val="0"/>
              </a:spcBef>
            </a:pPr>
            <a:r>
              <a:rPr lang="en-US" b="true" sz="3937">
                <a:solidFill>
                  <a:srgbClr val="FFFFFF"/>
                </a:solidFill>
                <a:latin typeface="Lato Bold"/>
                <a:ea typeface="Lato Bold"/>
                <a:cs typeface="Lato Bold"/>
                <a:sym typeface="Lato Bold"/>
              </a:rPr>
              <a:t>Mô hình hóa bài toán (Tiếp)</a:t>
            </a:r>
          </a:p>
        </p:txBody>
      </p:sp>
      <p:sp>
        <p:nvSpPr>
          <p:cNvPr name="TextBox 6" id="6"/>
          <p:cNvSpPr txBox="true"/>
          <p:nvPr/>
        </p:nvSpPr>
        <p:spPr>
          <a:xfrm rot="0">
            <a:off x="2500518" y="1625908"/>
            <a:ext cx="12687300" cy="572095"/>
          </a:xfrm>
          <a:prstGeom prst="rect">
            <a:avLst/>
          </a:prstGeom>
        </p:spPr>
        <p:txBody>
          <a:bodyPr anchor="t" rtlCol="false" tIns="0" lIns="0" bIns="0" rIns="0">
            <a:spAutoFit/>
          </a:bodyPr>
          <a:lstStyle/>
          <a:p>
            <a:pPr algn="l" marL="798493" indent="-399247" lvl="1">
              <a:lnSpc>
                <a:spcPts val="4438"/>
              </a:lnSpc>
              <a:spcBef>
                <a:spcPct val="0"/>
              </a:spcBef>
              <a:buAutoNum type="arabicPeriod" startAt="1"/>
            </a:pPr>
            <a:r>
              <a:rPr lang="en-US" sz="3698">
                <a:solidFill>
                  <a:srgbClr val="000000"/>
                </a:solidFill>
                <a:latin typeface="Lato"/>
                <a:ea typeface="Lato"/>
                <a:cs typeface="Lato"/>
                <a:sym typeface="Lato"/>
              </a:rPr>
              <a:t>Cơ chế sinh ngẫu nhiên (Ong trinh sát)</a:t>
            </a:r>
          </a:p>
        </p:txBody>
      </p:sp>
      <p:sp>
        <p:nvSpPr>
          <p:cNvPr name="TextBox 7" id="7"/>
          <p:cNvSpPr txBox="true"/>
          <p:nvPr/>
        </p:nvSpPr>
        <p:spPr>
          <a:xfrm rot="0">
            <a:off x="2957625" y="5286453"/>
            <a:ext cx="12646655" cy="1697236"/>
          </a:xfrm>
          <a:prstGeom prst="rect">
            <a:avLst/>
          </a:prstGeom>
        </p:spPr>
        <p:txBody>
          <a:bodyPr anchor="t" rtlCol="false" tIns="0" lIns="0" bIns="0" rIns="0">
            <a:spAutoFit/>
          </a:bodyPr>
          <a:lstStyle/>
          <a:p>
            <a:pPr algn="just">
              <a:lnSpc>
                <a:spcPts val="4438"/>
              </a:lnSpc>
              <a:spcBef>
                <a:spcPct val="0"/>
              </a:spcBef>
            </a:pPr>
            <a:r>
              <a:rPr lang="en-US" sz="3698">
                <a:solidFill>
                  <a:srgbClr val="000000"/>
                </a:solidFill>
                <a:latin typeface="Lato"/>
                <a:ea typeface="Lato"/>
                <a:cs typeface="Lato"/>
                <a:sym typeface="Lato"/>
              </a:rPr>
              <a:t>Nếu một nghiệm không cải thiện quá số lần giới hạn          (trial &gt; limit), nó bị bỏ đi và thay thế bằng nghiệm ngẫu nhiên mới.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DAG6J308JoY</dc:identifier>
  <dcterms:modified xsi:type="dcterms:W3CDTF">2011-08-01T06:04:30Z</dcterms:modified>
  <cp:revision>1</cp:revision>
  <dc:title>4</dc:title>
</cp:coreProperties>
</file>